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charts/style5.xml" ContentType="application/vnd.ms-office.chartstyl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3.xml" ContentType="application/vnd.ms-office.chart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8.xml" ContentType="application/vnd.openxmlformats-officedocument.drawingml.chart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Override3.xml" ContentType="application/vnd.openxmlformats-officedocument.themeOverride+xml"/>
  <Override PartName="/ppt/charts/colors4.xml" ContentType="application/vnd.ms-office.chartcolor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8" r:id="rId3"/>
    <p:sldMasterId id="2147483707" r:id="rId4"/>
  </p:sldMasterIdLst>
  <p:notesMasterIdLst>
    <p:notesMasterId r:id="rId37"/>
  </p:notesMasterIdLst>
  <p:handoutMasterIdLst>
    <p:handoutMasterId r:id="rId38"/>
  </p:handoutMasterIdLst>
  <p:sldIdLst>
    <p:sldId id="311" r:id="rId5"/>
    <p:sldId id="259" r:id="rId6"/>
    <p:sldId id="312" r:id="rId7"/>
    <p:sldId id="292" r:id="rId8"/>
    <p:sldId id="290" r:id="rId9"/>
    <p:sldId id="262" r:id="rId10"/>
    <p:sldId id="317" r:id="rId11"/>
    <p:sldId id="294" r:id="rId12"/>
    <p:sldId id="334" r:id="rId13"/>
    <p:sldId id="322" r:id="rId14"/>
    <p:sldId id="269" r:id="rId15"/>
    <p:sldId id="318" r:id="rId16"/>
    <p:sldId id="321" r:id="rId17"/>
    <p:sldId id="315" r:id="rId18"/>
    <p:sldId id="331" r:id="rId19"/>
    <p:sldId id="323" r:id="rId20"/>
    <p:sldId id="333" r:id="rId21"/>
    <p:sldId id="332" r:id="rId22"/>
    <p:sldId id="329" r:id="rId23"/>
    <p:sldId id="326" r:id="rId24"/>
    <p:sldId id="330" r:id="rId25"/>
    <p:sldId id="272" r:id="rId26"/>
    <p:sldId id="327" r:id="rId27"/>
    <p:sldId id="297" r:id="rId28"/>
    <p:sldId id="339" r:id="rId29"/>
    <p:sldId id="340" r:id="rId30"/>
    <p:sldId id="341" r:id="rId31"/>
    <p:sldId id="336" r:id="rId32"/>
    <p:sldId id="337" r:id="rId33"/>
    <p:sldId id="275" r:id="rId34"/>
    <p:sldId id="276" r:id="rId35"/>
    <p:sldId id="338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BFBFB"/>
    <a:srgbClr val="FAFAFA"/>
    <a:srgbClr val="F9F9F9"/>
    <a:srgbClr val="FFFFFF"/>
    <a:srgbClr val="F4F4F4"/>
    <a:srgbClr val="FFD54F"/>
    <a:srgbClr val="FFCCFF"/>
    <a:srgbClr val="CCFFFF"/>
    <a:srgbClr val="66FFFF"/>
    <a:srgbClr val="6FFD7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637" autoAdjust="0"/>
    <p:restoredTop sz="86408" autoAdjust="0"/>
  </p:normalViewPr>
  <p:slideViewPr>
    <p:cSldViewPr>
      <p:cViewPr>
        <p:scale>
          <a:sx n="100" d="100"/>
          <a:sy n="100" d="100"/>
        </p:scale>
        <p:origin x="-2088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Office_Excel10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Relationship Id="rId4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_____Microsoft_Office_Excel5.xlsx"/><Relationship Id="rId1" Type="http://schemas.openxmlformats.org/officeDocument/2006/relationships/themeOverride" Target="../theme/themeOverride3.xml"/><Relationship Id="rId4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6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Office_Excel8.xlsx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floor>
      <c:spPr>
        <a:noFill/>
      </c:spPr>
    </c:floor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0.11005322277696171"/>
          <c:y val="3.2718917252781157E-2"/>
          <c:w val="0.88177339901478036"/>
          <c:h val="0.7812363129749879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layout>
                <c:manualLayout>
                  <c:x val="4.3251003198261908E-3"/>
                  <c:y val="0.22248671734734557"/>
                </c:manualLayout>
              </c:layout>
              <c:spPr/>
              <c:txPr>
                <a:bodyPr rot="-5400000" vert="horz"/>
                <a:lstStyle/>
                <a:p>
                  <a:pPr algn="ctr">
                    <a:defRPr sz="1883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E8A-4B47-B7CF-495303AFD49B}"/>
                </c:ext>
              </c:extLst>
            </c:dLbl>
            <c:dLbl>
              <c:idx val="1"/>
              <c:layout>
                <c:manualLayout>
                  <c:x val="5.7355867414912434E-3"/>
                  <c:y val="0.20156490548669376"/>
                </c:manualLayout>
              </c:layout>
              <c:spPr/>
              <c:txPr>
                <a:bodyPr rot="-5400000" vert="horz"/>
                <a:lstStyle/>
                <a:p>
                  <a:pPr algn="ctr">
                    <a:defRPr sz="1883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E8A-4B47-B7CF-495303AFD49B}"/>
                </c:ext>
              </c:extLst>
            </c:dLbl>
            <c:dLbl>
              <c:idx val="2"/>
              <c:layout>
                <c:manualLayout>
                  <c:x val="5.6859470501455381E-3"/>
                  <c:y val="0.22874299253107619"/>
                </c:manualLayout>
              </c:layout>
              <c:spPr/>
              <c:txPr>
                <a:bodyPr rot="-5400000" vert="horz"/>
                <a:lstStyle/>
                <a:p>
                  <a:pPr algn="ctr">
                    <a:defRPr sz="1883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E8A-4B47-B7CF-495303AFD49B}"/>
                </c:ext>
              </c:extLst>
            </c:dLbl>
            <c:dLbl>
              <c:idx val="3"/>
              <c:layout>
                <c:manualLayout>
                  <c:x val="5.7355919116859029E-3"/>
                  <c:y val="0.18293350176855053"/>
                </c:manualLayout>
              </c:layout>
              <c:spPr/>
              <c:txPr>
                <a:bodyPr rot="-5400000" vert="horz"/>
                <a:lstStyle/>
                <a:p>
                  <a:pPr algn="ctr">
                    <a:defRPr sz="1883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E8A-4B47-B7CF-495303AFD49B}"/>
                </c:ext>
              </c:extLst>
            </c:dLbl>
            <c:dLbl>
              <c:idx val="4"/>
              <c:layout>
                <c:manualLayout>
                  <c:x val="7.103324506469443E-3"/>
                  <c:y val="0.18112520960581116"/>
                </c:manualLayout>
              </c:layout>
              <c:spPr/>
              <c:txPr>
                <a:bodyPr rot="-5400000" vert="horz"/>
                <a:lstStyle/>
                <a:p>
                  <a:pPr algn="ctr">
                    <a:defRPr sz="1883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E8A-4B47-B7CF-495303AFD4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1883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отчет</c:v>
                </c:pt>
                <c:pt idx="1">
                  <c:v>2019 оценка</c:v>
                </c:pt>
                <c:pt idx="2">
                  <c:v>2020 проект</c:v>
                </c:pt>
                <c:pt idx="3">
                  <c:v>2021 проект</c:v>
                </c:pt>
                <c:pt idx="4">
                  <c:v>2022 проект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77787.5</c:v>
                </c:pt>
                <c:pt idx="1">
                  <c:v>151893.20000000001</c:v>
                </c:pt>
                <c:pt idx="2">
                  <c:v>71966.3</c:v>
                </c:pt>
                <c:pt idx="3">
                  <c:v>42929.7</c:v>
                </c:pt>
                <c:pt idx="4">
                  <c:v>44231.9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E8A-4B47-B7CF-495303AFD49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layout>
                <c:manualLayout>
                  <c:x val="4.2988896099301933E-3"/>
                  <c:y val="0.21502125744048922"/>
                </c:manualLayout>
              </c:layout>
              <c:spPr/>
              <c:txPr>
                <a:bodyPr rot="-5400000" vert="horz"/>
                <a:lstStyle/>
                <a:p>
                  <a:pPr algn="ctr">
                    <a:defRPr sz="1883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E8A-4B47-B7CF-495303AFD49B}"/>
                </c:ext>
              </c:extLst>
            </c:dLbl>
            <c:dLbl>
              <c:idx val="1"/>
              <c:layout>
                <c:manualLayout>
                  <c:x val="7.169483426864097E-3"/>
                  <c:y val="0.18782184374896296"/>
                </c:manualLayout>
              </c:layout>
              <c:spPr/>
              <c:txPr>
                <a:bodyPr rot="-5400000" vert="horz"/>
                <a:lstStyle/>
                <a:p>
                  <a:pPr algn="ctr">
                    <a:defRPr sz="1883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E8A-4B47-B7CF-495303AFD49B}"/>
                </c:ext>
              </c:extLst>
            </c:dLbl>
            <c:dLbl>
              <c:idx val="2"/>
              <c:layout>
                <c:manualLayout>
                  <c:x val="5.8086709248704486E-3"/>
                  <c:y val="0.22516932531418496"/>
                </c:manualLayout>
              </c:layout>
              <c:spPr/>
              <c:txPr>
                <a:bodyPr rot="-5400000" vert="horz"/>
                <a:lstStyle/>
                <a:p>
                  <a:pPr algn="ctr">
                    <a:defRPr sz="1883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DE8A-4B47-B7CF-495303AFD49B}"/>
                </c:ext>
              </c:extLst>
            </c:dLbl>
            <c:dLbl>
              <c:idx val="3"/>
              <c:layout>
                <c:manualLayout>
                  <c:x val="7.169517655189893E-3"/>
                  <c:y val="0.17296018158363383"/>
                </c:manualLayout>
              </c:layout>
              <c:spPr/>
              <c:txPr>
                <a:bodyPr rot="-5400000" vert="horz"/>
                <a:lstStyle/>
                <a:p>
                  <a:pPr algn="ctr">
                    <a:defRPr sz="1883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E8A-4B47-B7CF-495303AFD49B}"/>
                </c:ext>
              </c:extLst>
            </c:dLbl>
            <c:dLbl>
              <c:idx val="4"/>
              <c:layout>
                <c:manualLayout>
                  <c:x val="7.1226493519012295E-3"/>
                  <c:y val="0.17636930114203794"/>
                </c:manualLayout>
              </c:layout>
              <c:spPr/>
              <c:txPr>
                <a:bodyPr rot="-5400000" vert="horz"/>
                <a:lstStyle/>
                <a:p>
                  <a:pPr algn="ctr">
                    <a:defRPr sz="1883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DE8A-4B47-B7CF-495303AFD4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1883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отчет</c:v>
                </c:pt>
                <c:pt idx="1">
                  <c:v>2019 оценка</c:v>
                </c:pt>
                <c:pt idx="2">
                  <c:v>2020 проект</c:v>
                </c:pt>
                <c:pt idx="3">
                  <c:v>2021 проект</c:v>
                </c:pt>
                <c:pt idx="4">
                  <c:v>2022 проект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73045.100000000006</c:v>
                </c:pt>
                <c:pt idx="1">
                  <c:v>155971.4</c:v>
                </c:pt>
                <c:pt idx="2">
                  <c:v>75366.3</c:v>
                </c:pt>
                <c:pt idx="3">
                  <c:v>42929.7</c:v>
                </c:pt>
                <c:pt idx="4">
                  <c:v>44231.9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DE8A-4B47-B7CF-495303AFD49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Дефицит/Профицит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layout>
                <c:manualLayout>
                  <c:x val="4.4320677887114959E-3"/>
                  <c:y val="-7.1544259814498318E-3"/>
                </c:manualLayout>
              </c:layout>
              <c:spPr/>
              <c:txPr>
                <a:bodyPr rot="-5400000" vert="horz"/>
                <a:lstStyle/>
                <a:p>
                  <a:pPr algn="ctr">
                    <a:defRPr sz="1883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DE8A-4B47-B7CF-495303AFD49B}"/>
                </c:ext>
              </c:extLst>
            </c:dLbl>
            <c:dLbl>
              <c:idx val="1"/>
              <c:layout>
                <c:manualLayout>
                  <c:x val="3.7255043554342941E-3"/>
                  <c:y val="-4.0524776526332804E-3"/>
                </c:manualLayout>
              </c:layout>
              <c:spPr>
                <a:solidFill>
                  <a:srgbClr val="FFFFFF"/>
                </a:solidFill>
              </c:spPr>
              <c:txPr>
                <a:bodyPr rot="0" vert="horz"/>
                <a:lstStyle/>
                <a:p>
                  <a:pPr algn="ctr">
                    <a:defRPr sz="1883" b="0" i="0" u="none" strike="noStrike" baseline="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1186734804121611"/>
                      <c:h val="4.655150929176037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DE8A-4B47-B7CF-495303AFD49B}"/>
                </c:ext>
              </c:extLst>
            </c:dLbl>
            <c:dLbl>
              <c:idx val="2"/>
              <c:layout>
                <c:manualLayout>
                  <c:x val="1.0395496165728739E-2"/>
                  <c:y val="-4.6625825358743052E-3"/>
                </c:manualLayout>
              </c:layout>
              <c:spPr>
                <a:solidFill>
                  <a:srgbClr val="FBFBFB"/>
                </a:solidFill>
              </c:spPr>
              <c:txPr>
                <a:bodyPr rot="0" vert="horz"/>
                <a:lstStyle/>
                <a:p>
                  <a:pPr algn="ctr">
                    <a:defRPr sz="1883" b="0" i="0" u="none" strike="noStrike" baseline="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0172789913059251"/>
                      <c:h val="5.35394715902437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DE8A-4B47-B7CF-495303AFD49B}"/>
                </c:ext>
              </c:extLst>
            </c:dLbl>
            <c:dLbl>
              <c:idx val="3"/>
              <c:layout>
                <c:manualLayout>
                  <c:x val="5.7740887766149426E-3"/>
                  <c:y val="-2.8469750889679761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DE8A-4B47-B7CF-495303AFD49B}"/>
                </c:ext>
              </c:extLst>
            </c:dLbl>
            <c:dLbl>
              <c:idx val="4"/>
              <c:layout>
                <c:manualLayout>
                  <c:x val="8.6611331649225163E-3"/>
                  <c:y val="-8.540925266904022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DE8A-4B47-B7CF-495303AFD4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1883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отчет</c:v>
                </c:pt>
                <c:pt idx="1">
                  <c:v>2019 оценка</c:v>
                </c:pt>
                <c:pt idx="2">
                  <c:v>2020 проект</c:v>
                </c:pt>
                <c:pt idx="3">
                  <c:v>2021 проект</c:v>
                </c:pt>
                <c:pt idx="4">
                  <c:v>2022 проект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4742.4000000000005</c:v>
                </c:pt>
                <c:pt idx="1">
                  <c:v>-4078.2</c:v>
                </c:pt>
                <c:pt idx="2">
                  <c:v>-3400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DE8A-4B47-B7CF-495303AFD49B}"/>
            </c:ext>
          </c:extLst>
        </c:ser>
        <c:shape val="cylinder"/>
        <c:axId val="101010048"/>
        <c:axId val="101028224"/>
        <c:axId val="0"/>
      </c:bar3DChart>
      <c:catAx>
        <c:axId val="101010048"/>
        <c:scaling>
          <c:orientation val="minMax"/>
        </c:scaling>
        <c:axPos val="b"/>
        <c:numFmt formatCode="General" sourceLinked="1"/>
        <c:tickLblPos val="nextTo"/>
        <c:spPr>
          <a:noFill/>
          <a:ln>
            <a:solidFill>
              <a:schemeClr val="tx1">
                <a:tint val="75000"/>
                <a:shade val="95000"/>
                <a:satMod val="105000"/>
              </a:schemeClr>
            </a:solidFill>
          </a:ln>
        </c:spPr>
        <c:txPr>
          <a:bodyPr rot="0" vert="horz"/>
          <a:lstStyle/>
          <a:p>
            <a:pPr>
              <a:defRPr sz="1883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01028224"/>
        <c:crosses val="autoZero"/>
        <c:auto val="1"/>
        <c:lblAlgn val="ctr"/>
        <c:lblOffset val="700"/>
      </c:catAx>
      <c:valAx>
        <c:axId val="101028224"/>
        <c:scaling>
          <c:orientation val="minMax"/>
        </c:scaling>
        <c:axPos val="l"/>
        <c:majorGridlines/>
        <c:numFmt formatCode="General" sourceLinked="1"/>
        <c:tickLblPos val="nextTo"/>
        <c:txPr>
          <a:bodyPr rot="0" vert="horz"/>
          <a:lstStyle/>
          <a:p>
            <a:pPr>
              <a:defRPr sz="1883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01010048"/>
        <c:crosses val="autoZero"/>
        <c:crossBetween val="between"/>
      </c:valAx>
      <c:spPr>
        <a:noFill/>
        <a:ln w="25379">
          <a:noFill/>
        </a:ln>
      </c:spPr>
    </c:plotArea>
    <c:legend>
      <c:legendPos val="b"/>
      <c:layout>
        <c:manualLayout>
          <c:xMode val="edge"/>
          <c:yMode val="edge"/>
          <c:x val="0.1018198861505947"/>
          <c:y val="0.94009547314048536"/>
          <c:w val="0.87592300962379777"/>
          <c:h val="5.8439859196704885E-2"/>
        </c:manualLayout>
      </c:layout>
      <c:txPr>
        <a:bodyPr/>
        <a:lstStyle/>
        <a:p>
          <a:pPr>
            <a:defRPr sz="172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883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4"/>
  <c:chart>
    <c:autoTitleDeleted val="1"/>
    <c:view3D>
      <c:rotX val="0"/>
      <c:rotY val="0"/>
      <c:depthPercent val="60"/>
      <c:perspective val="10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1.1497729132724996E-2"/>
                  <c:y val="-1.146627994121254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6DD-4451-B0D4-23BCE36F992D}"/>
                </c:ext>
              </c:extLst>
            </c:dLbl>
            <c:dLbl>
              <c:idx val="1"/>
              <c:layout>
                <c:manualLayout>
                  <c:x val="7.4648149099437915E-3"/>
                  <c:y val="4.989537000087586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6DD-4451-B0D4-23BCE36F992D}"/>
                </c:ext>
              </c:extLst>
            </c:dLbl>
            <c:dLbl>
              <c:idx val="2"/>
              <c:layout>
                <c:manualLayout>
                  <c:x val="3.0164075561236081E-4"/>
                  <c:y val="-2.532221173218613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6DD-4451-B0D4-23BCE36F992D}"/>
                </c:ext>
              </c:extLst>
            </c:dLbl>
            <c:dLbl>
              <c:idx val="3"/>
              <c:layout>
                <c:manualLayout>
                  <c:x val="-1.1370609100002645E-2"/>
                  <c:y val="-3.255151202515021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6DD-4451-B0D4-23BCE36F992D}"/>
                </c:ext>
              </c:extLst>
            </c:dLbl>
            <c:dLbl>
              <c:idx val="4"/>
              <c:layout>
                <c:manualLayout>
                  <c:x val="-2.1483058732517001E-2"/>
                  <c:y val="-3.214895418665995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6DD-4451-B0D4-23BCE36F992D}"/>
                </c:ext>
              </c:extLst>
            </c:dLbl>
            <c:numFmt formatCode="#,##0.0;[Red]#,##0.0" sourceLinked="0"/>
            <c:txPr>
              <a:bodyPr rot="0" vert="horz"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отчет</c:v>
                </c:pt>
                <c:pt idx="1">
                  <c:v>2019 оценка</c:v>
                </c:pt>
                <c:pt idx="2">
                  <c:v>2020 проект</c:v>
                </c:pt>
                <c:pt idx="3">
                  <c:v>2021 проект</c:v>
                </c:pt>
                <c:pt idx="4">
                  <c:v>2022 проект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40380.699999999997</c:v>
                </c:pt>
                <c:pt idx="1">
                  <c:v>115736.4</c:v>
                </c:pt>
                <c:pt idx="2">
                  <c:v>34017</c:v>
                </c:pt>
                <c:pt idx="3">
                  <c:v>4017</c:v>
                </c:pt>
                <c:pt idx="4">
                  <c:v>4017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6DD-4451-B0D4-23BCE36F992D}"/>
            </c:ext>
          </c:extLst>
        </c:ser>
        <c:gapWidth val="65"/>
        <c:shape val="cylinder"/>
        <c:axId val="39831808"/>
        <c:axId val="40585472"/>
        <c:axId val="0"/>
      </c:bar3DChart>
      <c:catAx>
        <c:axId val="3983180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0585472"/>
        <c:crosses val="autoZero"/>
        <c:auto val="1"/>
        <c:lblAlgn val="ctr"/>
        <c:lblOffset val="100"/>
      </c:catAx>
      <c:valAx>
        <c:axId val="40585472"/>
        <c:scaling>
          <c:orientation val="minMax"/>
        </c:scaling>
        <c:axPos val="l"/>
        <c:majorGridlines/>
        <c:numFmt formatCode="#,##0" sourceLinked="0"/>
        <c:maj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3983180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rotY val="3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2329146974091684E-2"/>
          <c:y val="3.6210850937889558E-3"/>
          <c:w val="0.86400913387470912"/>
          <c:h val="0.698625071138640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5"/>
          <c:dPt>
            <c:idx val="0"/>
            <c:spPr>
              <a:gradFill rotWithShape="1">
                <a:gsLst>
                  <a:gs pos="0">
                    <a:schemeClr val="accent2">
                      <a:tint val="98000"/>
                      <a:shade val="25000"/>
                      <a:satMod val="250000"/>
                    </a:schemeClr>
                  </a:gs>
                  <a:gs pos="68000">
                    <a:schemeClr val="accent2">
                      <a:tint val="86000"/>
                      <a:satMod val="115000"/>
                    </a:schemeClr>
                  </a:gs>
                  <a:gs pos="100000">
                    <a:schemeClr val="accent2">
                      <a:tint val="50000"/>
                      <a:satMod val="15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  <a:effectLst>
                <a:outerShdw blurRad="57150" dist="38100" dir="5400000" algn="ctr" rotWithShape="0">
                  <a:scrgbClr r="0" g="0" b="0">
                    <a:shade val="9000"/>
                    <a:alpha val="48000"/>
                    <a:satMod val="105000"/>
                  </a:sc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0EF-4E8D-B910-B89AEA6DE1F8}"/>
              </c:ext>
            </c:extLst>
          </c:dPt>
          <c:dPt>
            <c:idx val="1"/>
            <c:spPr>
              <a:gradFill rotWithShape="1">
                <a:gsLst>
                  <a:gs pos="0">
                    <a:schemeClr val="accent4">
                      <a:tint val="98000"/>
                      <a:shade val="25000"/>
                      <a:satMod val="250000"/>
                    </a:schemeClr>
                  </a:gs>
                  <a:gs pos="68000">
                    <a:schemeClr val="accent4">
                      <a:tint val="86000"/>
                      <a:satMod val="115000"/>
                    </a:schemeClr>
                  </a:gs>
                  <a:gs pos="100000">
                    <a:schemeClr val="accent4">
                      <a:tint val="50000"/>
                      <a:satMod val="15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  <a:effectLst>
                <a:outerShdw blurRad="57150" dist="38100" dir="5400000" algn="ctr" rotWithShape="0">
                  <a:scrgbClr r="0" g="0" b="0">
                    <a:shade val="9000"/>
                    <a:alpha val="48000"/>
                    <a:satMod val="105000"/>
                  </a:sc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E0EF-4E8D-B910-B89AEA6DE1F8}"/>
              </c:ext>
            </c:extLst>
          </c:dPt>
          <c:dPt>
            <c:idx val="2"/>
            <c:spPr>
              <a:gradFill rotWithShape="1">
                <a:gsLst>
                  <a:gs pos="0">
                    <a:schemeClr val="accent6">
                      <a:tint val="98000"/>
                      <a:shade val="25000"/>
                      <a:satMod val="250000"/>
                    </a:schemeClr>
                  </a:gs>
                  <a:gs pos="68000">
                    <a:schemeClr val="accent6">
                      <a:tint val="86000"/>
                      <a:satMod val="115000"/>
                    </a:schemeClr>
                  </a:gs>
                  <a:gs pos="100000">
                    <a:schemeClr val="accent6">
                      <a:tint val="50000"/>
                      <a:satMod val="15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  <a:effectLst>
                <a:outerShdw blurRad="57150" dist="38100" dir="5400000" algn="ctr" rotWithShape="0">
                  <a:scrgbClr r="0" g="0" b="0">
                    <a:shade val="9000"/>
                    <a:alpha val="48000"/>
                    <a:satMod val="105000"/>
                  </a:sc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0EF-4E8D-B910-B89AEA6DE1F8}"/>
              </c:ext>
            </c:extLst>
          </c:dPt>
          <c:dLbls>
            <c:dLbl>
              <c:idx val="0"/>
              <c:layout>
                <c:manualLayout>
                  <c:x val="-0.19548709313723528"/>
                  <c:y val="8.6289032160938112E-2"/>
                </c:manualLayout>
              </c:layout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0107784936391999"/>
                      <c:h val="0.124276627042982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0EF-4E8D-B910-B89AEA6DE1F8}"/>
                </c:ext>
              </c:extLst>
            </c:dLbl>
            <c:dLbl>
              <c:idx val="1"/>
              <c:layout>
                <c:manualLayout>
                  <c:x val="-6.986976911445765E-2"/>
                  <c:y val="-1.810542546894478E-2"/>
                </c:manualLayout>
              </c:layout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0EF-4E8D-B910-B89AEA6DE1F8}"/>
                </c:ext>
              </c:extLst>
            </c:dLbl>
            <c:dLbl>
              <c:idx val="2"/>
              <c:layout>
                <c:manualLayout>
                  <c:x val="0.25214973094064369"/>
                  <c:y val="-0.1539040999807256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0EF-4E8D-B910-B89AEA6DE1F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Percent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35431.300000000003</c:v>
                </c:pt>
                <c:pt idx="1">
                  <c:v>2518</c:v>
                </c:pt>
                <c:pt idx="2">
                  <c:v>34017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0EF-4E8D-B910-B89AEA6DE1F8}"/>
            </c:ext>
          </c:extLst>
        </c:ser>
      </c:pie3DChart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2.8331430442768951E-2"/>
          <c:y val="0.6561588669824332"/>
          <c:w val="0.76995971582906053"/>
          <c:h val="0.21944574017830584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0.11381632338440148"/>
          <c:y val="2.7895303070903966E-2"/>
          <c:w val="0.89122373300370872"/>
          <c:h val="0.72723306619324135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dLbls>
            <c:dLbl>
              <c:idx val="0"/>
              <c:layout>
                <c:manualLayout>
                  <c:x val="5.7724941752063377E-3"/>
                  <c:y val="-4.8485368818039836E-3"/>
                </c:manualLayout>
              </c:layout>
              <c:spPr>
                <a:noFill/>
                <a:ln w="26738">
                  <a:noFill/>
                </a:ln>
              </c:spPr>
              <c:txPr>
                <a:bodyPr rot="0" vert="horz" anchor="ctr"/>
                <a:lstStyle/>
                <a:p>
                  <a:pPr>
                    <a:defRPr sz="1600" b="1" i="0" u="none" strike="noStrike" baseline="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581-4677-9DA1-1AE68B50E667}"/>
                </c:ext>
              </c:extLst>
            </c:dLbl>
            <c:dLbl>
              <c:idx val="1"/>
              <c:layout>
                <c:manualLayout>
                  <c:x val="-2.9647254566027991E-3"/>
                  <c:y val="-2.4016700494915132E-3"/>
                </c:manualLayout>
              </c:layout>
              <c:spPr>
                <a:noFill/>
                <a:ln w="26738">
                  <a:noFill/>
                </a:ln>
              </c:spPr>
              <c:txPr>
                <a:bodyPr rot="0" vert="horz" anchor="ctr"/>
                <a:lstStyle/>
                <a:p>
                  <a:pPr>
                    <a:defRPr sz="1600" b="1" i="0" u="none" strike="noStrike" baseline="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581-4677-9DA1-1AE68B50E667}"/>
                </c:ext>
              </c:extLst>
            </c:dLbl>
            <c:dLbl>
              <c:idx val="2"/>
              <c:layout>
                <c:manualLayout>
                  <c:x val="7.3798754468583933E-3"/>
                  <c:y val="-3.267784130332523E-4"/>
                </c:manualLayout>
              </c:layout>
              <c:spPr>
                <a:noFill/>
                <a:ln w="26738">
                  <a:noFill/>
                </a:ln>
              </c:spPr>
              <c:txPr>
                <a:bodyPr rot="0" vert="horz" anchor="ctr"/>
                <a:lstStyle/>
                <a:p>
                  <a:pPr>
                    <a:defRPr sz="1600" b="1" i="0" u="none" strike="noStrike" baseline="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581-4677-9DA1-1AE68B50E667}"/>
                </c:ext>
              </c:extLst>
            </c:dLbl>
            <c:dLbl>
              <c:idx val="3"/>
              <c:layout>
                <c:manualLayout>
                  <c:x val="8.8575259825066175E-3"/>
                  <c:y val="0"/>
                </c:manualLayout>
              </c:layout>
              <c:spPr>
                <a:noFill/>
                <a:ln w="26738">
                  <a:noFill/>
                </a:ln>
              </c:spPr>
              <c:txPr>
                <a:bodyPr rot="0" vert="horz" anchor="ctr"/>
                <a:lstStyle/>
                <a:p>
                  <a:pPr>
                    <a:defRPr sz="1600" b="1" i="0" u="none" strike="noStrike" baseline="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581-4677-9DA1-1AE68B50E667}"/>
                </c:ext>
              </c:extLst>
            </c:dLbl>
            <c:dLbl>
              <c:idx val="4"/>
              <c:layout>
                <c:manualLayout>
                  <c:x val="8.8564788285837182E-3"/>
                  <c:y val="4.4765616859496933E-3"/>
                </c:manualLayout>
              </c:layout>
              <c:spPr>
                <a:noFill/>
                <a:ln w="26738">
                  <a:noFill/>
                </a:ln>
              </c:spPr>
              <c:txPr>
                <a:bodyPr rot="0" vert="horz" anchor="ctr"/>
                <a:lstStyle/>
                <a:p>
                  <a:pPr>
                    <a:defRPr sz="1600" b="1" i="0" u="none" strike="noStrike" baseline="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581-4677-9DA1-1AE68B50E667}"/>
                </c:ext>
              </c:extLst>
            </c:dLbl>
            <c:spPr>
              <a:noFill/>
              <a:ln w="26738">
                <a:noFill/>
              </a:ln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chemeClr val="bg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отчет</c:v>
                </c:pt>
                <c:pt idx="1">
                  <c:v>2019 оценка</c:v>
                </c:pt>
                <c:pt idx="2">
                  <c:v>2020 проект</c:v>
                </c:pt>
                <c:pt idx="3">
                  <c:v>2021 проект</c:v>
                </c:pt>
                <c:pt idx="4">
                  <c:v>2022 проект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33748.400000000001</c:v>
                </c:pt>
                <c:pt idx="1">
                  <c:v>33921</c:v>
                </c:pt>
                <c:pt idx="2">
                  <c:v>35431.300000000003</c:v>
                </c:pt>
                <c:pt idx="3">
                  <c:v>36394.699999999997</c:v>
                </c:pt>
                <c:pt idx="4">
                  <c:v>37696.9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581-4677-9DA1-1AE68B50E66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dLbls>
            <c:dLbl>
              <c:idx val="0"/>
              <c:layout>
                <c:manualLayout>
                  <c:x val="9.0137497127598665E-2"/>
                  <c:y val="-2.1542034804548475E-2"/>
                </c:manualLayout>
              </c:layout>
              <c:spPr>
                <a:noFill/>
                <a:ln w="26738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C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581-4677-9DA1-1AE68B50E667}"/>
                </c:ext>
              </c:extLst>
            </c:dLbl>
            <c:dLbl>
              <c:idx val="1"/>
              <c:layout>
                <c:manualLayout>
                  <c:x val="9.1614333210195853E-2"/>
                  <c:y val="-2.401670049491424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581-4677-9DA1-1AE68B50E667}"/>
                </c:ext>
              </c:extLst>
            </c:dLbl>
            <c:dLbl>
              <c:idx val="2"/>
              <c:layout>
                <c:manualLayout>
                  <c:x val="8.274936079979292E-2"/>
                  <c:y val="-3.1221710643388495E-2"/>
                </c:manualLayout>
              </c:layout>
              <c:spPr>
                <a:noFill/>
                <a:ln w="26738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C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B581-4677-9DA1-1AE68B50E667}"/>
                </c:ext>
              </c:extLst>
            </c:dLbl>
            <c:dLbl>
              <c:idx val="3"/>
              <c:layout>
                <c:manualLayout>
                  <c:x val="8.4227244036312862E-2"/>
                  <c:y val="-2.6418370544405771E-2"/>
                </c:manualLayout>
              </c:layout>
              <c:spPr>
                <a:noFill/>
                <a:ln w="26738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C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B581-4677-9DA1-1AE68B50E667}"/>
                </c:ext>
              </c:extLst>
            </c:dLbl>
            <c:dLbl>
              <c:idx val="4"/>
              <c:layout>
                <c:manualLayout>
                  <c:x val="8.5705010922397115E-2"/>
                  <c:y val="-2.165152826585998E-2"/>
                </c:manualLayout>
              </c:layout>
              <c:spPr>
                <a:noFill/>
                <a:ln w="26738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C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B581-4677-9DA1-1AE68B50E667}"/>
                </c:ext>
              </c:extLst>
            </c:dLbl>
            <c:spPr>
              <a:noFill/>
              <a:ln w="2673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отчет</c:v>
                </c:pt>
                <c:pt idx="1">
                  <c:v>2019 оценка</c:v>
                </c:pt>
                <c:pt idx="2">
                  <c:v>2020 проект</c:v>
                </c:pt>
                <c:pt idx="3">
                  <c:v>2021 проект</c:v>
                </c:pt>
                <c:pt idx="4">
                  <c:v>2022 проект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3658.4</c:v>
                </c:pt>
                <c:pt idx="1">
                  <c:v>2235.8000000000002</c:v>
                </c:pt>
                <c:pt idx="2">
                  <c:v>2518</c:v>
                </c:pt>
                <c:pt idx="3">
                  <c:v>2518</c:v>
                </c:pt>
                <c:pt idx="4">
                  <c:v>2518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B581-4677-9DA1-1AE68B50E66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dLbl>
              <c:idx val="0"/>
              <c:layout>
                <c:manualLayout>
                  <c:x val="8.8109327606108838E-3"/>
                  <c:y val="-3.7912881828210801E-2"/>
                </c:manualLayout>
              </c:layout>
              <c:spPr>
                <a:noFill/>
                <a:ln w="26738">
                  <a:noFill/>
                </a:ln>
              </c:spPr>
              <c:txPr>
                <a:bodyPr rot="0"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B581-4677-9DA1-1AE68B50E667}"/>
                </c:ext>
              </c:extLst>
            </c:dLbl>
            <c:dLbl>
              <c:idx val="1"/>
              <c:layout>
                <c:manualLayout>
                  <c:x val="1.1812865605865292E-2"/>
                  <c:y val="-5.130158586532243E-3"/>
                </c:manualLayout>
              </c:layout>
              <c:spPr>
                <a:noFill/>
                <a:ln w="26738">
                  <a:noFill/>
                </a:ln>
              </c:spPr>
              <c:txPr>
                <a:bodyPr rot="0"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B581-4677-9DA1-1AE68B50E667}"/>
                </c:ext>
              </c:extLst>
            </c:dLbl>
            <c:dLbl>
              <c:idx val="2"/>
              <c:layout>
                <c:manualLayout>
                  <c:x val="-1.5523475154818817E-3"/>
                  <c:y val="-1.6159079059763212E-2"/>
                </c:manualLayout>
              </c:layout>
              <c:spPr>
                <a:noFill/>
                <a:ln w="26738">
                  <a:noFill/>
                </a:ln>
              </c:spPr>
              <c:txPr>
                <a:bodyPr rot="0"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B581-4677-9DA1-1AE68B50E667}"/>
                </c:ext>
              </c:extLst>
            </c:dLbl>
            <c:dLbl>
              <c:idx val="3"/>
              <c:layout>
                <c:manualLayout>
                  <c:x val="1.3274917502136696E-2"/>
                  <c:y val="-3.7457428772595419E-2"/>
                </c:manualLayout>
              </c:layout>
              <c:spPr>
                <a:noFill/>
                <a:ln w="26738">
                  <a:noFill/>
                </a:ln>
              </c:spPr>
              <c:txPr>
                <a:bodyPr rot="0"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B581-4677-9DA1-1AE68B50E667}"/>
                </c:ext>
              </c:extLst>
            </c:dLbl>
            <c:dLbl>
              <c:idx val="4"/>
              <c:layout>
                <c:manualLayout>
                  <c:x val="1.1759887605478844E-2"/>
                  <c:y val="-3.7050393656414188E-2"/>
                </c:manualLayout>
              </c:layout>
              <c:spPr>
                <a:noFill/>
                <a:ln w="26738">
                  <a:noFill/>
                </a:ln>
              </c:spPr>
              <c:txPr>
                <a:bodyPr rot="0"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B581-4677-9DA1-1AE68B50E667}"/>
                </c:ext>
              </c:extLst>
            </c:dLbl>
            <c:spPr>
              <a:noFill/>
              <a:ln w="26738">
                <a:noFill/>
              </a:ln>
            </c:spPr>
            <c:txPr>
              <a:bodyPr rot="0"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отчет</c:v>
                </c:pt>
                <c:pt idx="1">
                  <c:v>2019 оценка</c:v>
                </c:pt>
                <c:pt idx="2">
                  <c:v>2020 проект</c:v>
                </c:pt>
                <c:pt idx="3">
                  <c:v>2021 проект</c:v>
                </c:pt>
                <c:pt idx="4">
                  <c:v>2022 проект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40380.699999999997</c:v>
                </c:pt>
                <c:pt idx="1">
                  <c:v>115736.4</c:v>
                </c:pt>
                <c:pt idx="2">
                  <c:v>34017</c:v>
                </c:pt>
                <c:pt idx="3">
                  <c:v>4017</c:v>
                </c:pt>
                <c:pt idx="4">
                  <c:v>4017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B581-4677-9DA1-1AE68B50E667}"/>
            </c:ext>
          </c:extLst>
        </c:ser>
        <c:shape val="box"/>
        <c:axId val="38471936"/>
        <c:axId val="38481920"/>
        <c:axId val="0"/>
      </c:bar3DChart>
      <c:catAx>
        <c:axId val="3847193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903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38481920"/>
        <c:crosses val="autoZero"/>
        <c:auto val="1"/>
        <c:lblAlgn val="ctr"/>
        <c:lblOffset val="100"/>
      </c:catAx>
      <c:valAx>
        <c:axId val="38481920"/>
        <c:scaling>
          <c:orientation val="minMax"/>
        </c:scaling>
        <c:axPos val="l"/>
        <c:majorGridlines/>
        <c:numFmt formatCode="General" sourceLinked="1"/>
        <c:tickLblPos val="nextTo"/>
        <c:txPr>
          <a:bodyPr rot="0" vert="horz"/>
          <a:lstStyle/>
          <a:p>
            <a:pPr>
              <a:defRPr sz="1903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38471936"/>
        <c:crosses val="autoZero"/>
        <c:crossBetween val="between"/>
      </c:valAx>
      <c:spPr>
        <a:noFill/>
        <a:ln w="25371">
          <a:noFill/>
        </a:ln>
      </c:spPr>
    </c:plotArea>
    <c:legend>
      <c:legendPos val="b"/>
      <c:layout>
        <c:manualLayout>
          <c:xMode val="edge"/>
          <c:yMode val="edge"/>
          <c:x val="1.8765096223437208E-4"/>
          <c:y val="0.9189529021156827"/>
          <c:w val="0.99835195019227241"/>
          <c:h val="7.8622356673721028E-2"/>
        </c:manualLayout>
      </c:layout>
      <c:txPr>
        <a:bodyPr/>
        <a:lstStyle/>
        <a:p>
          <a:pPr>
            <a:defRPr sz="1738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903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5.9284116331096301E-2"/>
          <c:y val="2.8384279475982536E-2"/>
          <c:w val="0.88702460850111864"/>
          <c:h val="0.80136770161265991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dLbls>
            <c:spPr>
              <a:noFill/>
              <a:ln w="24661">
                <a:noFill/>
              </a:ln>
            </c:spPr>
            <c:txPr>
              <a:bodyPr rot="-2700000" vert="horz" wrap="square" lIns="38100" tIns="19050" rIns="38100" bIns="19050" anchor="ctr">
                <a:spAutoFit/>
              </a:bodyPr>
              <a:lstStyle/>
              <a:p>
                <a:pPr algn="ctr">
                  <a:defRPr sz="1499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отчет</c:v>
                </c:pt>
                <c:pt idx="1">
                  <c:v>2019 оценка</c:v>
                </c:pt>
                <c:pt idx="2">
                  <c:v>2020 проект</c:v>
                </c:pt>
                <c:pt idx="3">
                  <c:v>2021 проект</c:v>
                </c:pt>
                <c:pt idx="4">
                  <c:v>2022 проект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18232.3</c:v>
                </c:pt>
                <c:pt idx="1">
                  <c:v>17800</c:v>
                </c:pt>
                <c:pt idx="2">
                  <c:v>19400</c:v>
                </c:pt>
                <c:pt idx="3">
                  <c:v>20400</c:v>
                </c:pt>
                <c:pt idx="4">
                  <c:v>21590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8D0-4073-9F68-1B11C5012D0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</c:v>
                </c:pt>
              </c:strCache>
            </c:strRef>
          </c:tx>
          <c:dLbls>
            <c:dLbl>
              <c:idx val="0"/>
              <c:layout>
                <c:manualLayout>
                  <c:x val="1.8941831324496238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499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8D0-4073-9F68-1B11C5012D0A}"/>
                </c:ext>
              </c:extLst>
            </c:dLbl>
            <c:dLbl>
              <c:idx val="1"/>
              <c:layout>
                <c:manualLayout>
                  <c:x val="4.6786630370393477E-3"/>
                  <c:y val="2.6434278140226091E-3"/>
                </c:manualLayout>
              </c:layout>
              <c:spPr/>
              <c:txPr>
                <a:bodyPr/>
                <a:lstStyle/>
                <a:p>
                  <a:pPr>
                    <a:defRPr sz="1499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8D0-4073-9F68-1B11C5012D0A}"/>
                </c:ext>
              </c:extLst>
            </c:dLbl>
            <c:dLbl>
              <c:idx val="2"/>
              <c:layout>
                <c:manualLayout>
                  <c:x val="6.2382173827192043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499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8D0-4073-9F68-1B11C5012D0A}"/>
                </c:ext>
              </c:extLst>
            </c:dLbl>
            <c:dLbl>
              <c:idx val="3"/>
              <c:layout>
                <c:manualLayout>
                  <c:x val="4.6786630370393477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499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8D0-4073-9F68-1B11C5012D0A}"/>
                </c:ext>
              </c:extLst>
            </c:dLbl>
            <c:dLbl>
              <c:idx val="4"/>
              <c:layout>
                <c:manualLayout>
                  <c:x val="3.1191086913595284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499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8D0-4073-9F68-1B11C5012D0A}"/>
                </c:ext>
              </c:extLst>
            </c:dLbl>
            <c:spPr>
              <a:noFill/>
              <a:ln w="2466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99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отчет</c:v>
                </c:pt>
                <c:pt idx="1">
                  <c:v>2019 оценка</c:v>
                </c:pt>
                <c:pt idx="2">
                  <c:v>2020 проект</c:v>
                </c:pt>
                <c:pt idx="3">
                  <c:v>2021 проект</c:v>
                </c:pt>
                <c:pt idx="4">
                  <c:v>2022 проект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4487.2</c:v>
                </c:pt>
                <c:pt idx="1">
                  <c:v>4929</c:v>
                </c:pt>
                <c:pt idx="2">
                  <c:v>5003.3</c:v>
                </c:pt>
                <c:pt idx="3">
                  <c:v>5126.7</c:v>
                </c:pt>
                <c:pt idx="4">
                  <c:v>5397.9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8D0-4073-9F68-1B11C5012D0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 на имущество</c:v>
                </c:pt>
              </c:strCache>
            </c:strRef>
          </c:tx>
          <c:dLbls>
            <c:dLbl>
              <c:idx val="0"/>
              <c:layout>
                <c:manualLayout>
                  <c:x val="5.4215917238335989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499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8D0-4073-9F68-1B11C5012D0A}"/>
                </c:ext>
              </c:extLst>
            </c:dLbl>
            <c:dLbl>
              <c:idx val="2"/>
              <c:layout>
                <c:manualLayout>
                  <c:x val="3.1189858918047601E-3"/>
                  <c:y val="3.6383557629219763E-4"/>
                </c:manualLayout>
              </c:layout>
              <c:spPr/>
              <c:txPr>
                <a:bodyPr/>
                <a:lstStyle/>
                <a:p>
                  <a:pPr>
                    <a:defRPr sz="1499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8D0-4073-9F68-1B11C5012D0A}"/>
                </c:ext>
              </c:extLst>
            </c:dLbl>
            <c:dLbl>
              <c:idx val="3"/>
              <c:layout>
                <c:manualLayout>
                  <c:x val="-9.9394700054229124E-17"/>
                  <c:y val="-2.2796555817366942E-3"/>
                </c:manualLayout>
              </c:layout>
              <c:spPr/>
              <c:txPr>
                <a:bodyPr/>
                <a:lstStyle/>
                <a:p>
                  <a:pPr>
                    <a:defRPr sz="1499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8D0-4073-9F68-1B11C5012D0A}"/>
                </c:ext>
              </c:extLst>
            </c:dLbl>
            <c:spPr>
              <a:noFill/>
              <a:ln w="2466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99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отчет</c:v>
                </c:pt>
                <c:pt idx="1">
                  <c:v>2019 оценка</c:v>
                </c:pt>
                <c:pt idx="2">
                  <c:v>2020 проект</c:v>
                </c:pt>
                <c:pt idx="3">
                  <c:v>2021 проект</c:v>
                </c:pt>
                <c:pt idx="4">
                  <c:v>2022 проект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1954.9</c:v>
                </c:pt>
                <c:pt idx="1">
                  <c:v>1980</c:v>
                </c:pt>
                <c:pt idx="2">
                  <c:v>2020</c:v>
                </c:pt>
                <c:pt idx="3">
                  <c:v>2060</c:v>
                </c:pt>
                <c:pt idx="4">
                  <c:v>2101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78D0-4073-9F68-1B11C5012D0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Земельный налог</c:v>
                </c:pt>
              </c:strCache>
            </c:strRef>
          </c:tx>
          <c:dLbls>
            <c:dLbl>
              <c:idx val="0"/>
              <c:layout>
                <c:manualLayout>
                  <c:x val="8.1323875857502708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499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78D0-4073-9F68-1B11C5012D0A}"/>
                </c:ext>
              </c:extLst>
            </c:dLbl>
            <c:dLbl>
              <c:idx val="2"/>
              <c:layout>
                <c:manualLayout>
                  <c:x val="3.0453061589380752E-3"/>
                  <c:y val="-2.6434278140226091E-3"/>
                </c:manualLayout>
              </c:layout>
              <c:spPr/>
              <c:txPr>
                <a:bodyPr/>
                <a:lstStyle/>
                <a:p>
                  <a:pPr>
                    <a:defRPr sz="1499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78D0-4073-9F68-1B11C5012D0A}"/>
                </c:ext>
              </c:extLst>
            </c:dLbl>
            <c:spPr>
              <a:noFill/>
              <a:ln w="2466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99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отчет</c:v>
                </c:pt>
                <c:pt idx="1">
                  <c:v>2019 оценка</c:v>
                </c:pt>
                <c:pt idx="2">
                  <c:v>2020 проект</c:v>
                </c:pt>
                <c:pt idx="3">
                  <c:v>2021 проект</c:v>
                </c:pt>
                <c:pt idx="4">
                  <c:v>2022 проект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9058.299999999992</c:v>
                </c:pt>
                <c:pt idx="1">
                  <c:v>9204</c:v>
                </c:pt>
                <c:pt idx="2">
                  <c:v>9000</c:v>
                </c:pt>
                <c:pt idx="3">
                  <c:v>8800</c:v>
                </c:pt>
                <c:pt idx="4">
                  <c:v>8600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78D0-4073-9F68-1B11C5012D0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Единый с/х налог</c:v>
                </c:pt>
              </c:strCache>
            </c:strRef>
          </c:tx>
          <c:dLbls>
            <c:dLbl>
              <c:idx val="0"/>
              <c:layout>
                <c:manualLayout>
                  <c:x val="8.1267092615647726E-3"/>
                  <c:y val="-1.7087213198356269E-2"/>
                </c:manualLayout>
              </c:layout>
              <c:spPr/>
              <c:txPr>
                <a:bodyPr/>
                <a:lstStyle/>
                <a:p>
                  <a:pPr>
                    <a:defRPr sz="1499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78D0-4073-9F68-1B11C5012D0A}"/>
                </c:ext>
              </c:extLst>
            </c:dLbl>
            <c:dLbl>
              <c:idx val="1"/>
              <c:layout>
                <c:manualLayout>
                  <c:x val="6.5671035183888149E-3"/>
                  <c:y val="-2.20234976390416E-2"/>
                </c:manualLayout>
              </c:layout>
              <c:spPr/>
              <c:txPr>
                <a:bodyPr/>
                <a:lstStyle/>
                <a:p>
                  <a:pPr>
                    <a:defRPr sz="1499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78D0-4073-9F68-1B11C5012D0A}"/>
                </c:ext>
              </c:extLst>
            </c:dLbl>
            <c:dLbl>
              <c:idx val="2"/>
              <c:layout>
                <c:manualLayout>
                  <c:x val="9.9056256432475068E-3"/>
                  <c:y val="-1.9555258243919731E-2"/>
                </c:manualLayout>
              </c:layout>
              <c:spPr/>
              <c:txPr>
                <a:bodyPr/>
                <a:lstStyle/>
                <a:p>
                  <a:pPr>
                    <a:defRPr sz="1499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78D0-4073-9F68-1B11C5012D0A}"/>
                </c:ext>
              </c:extLst>
            </c:dLbl>
            <c:dLbl>
              <c:idx val="3"/>
              <c:layout>
                <c:manualLayout>
                  <c:x val="9.6863150047406948E-3"/>
                  <c:y val="-2.20234976390416E-2"/>
                </c:manualLayout>
              </c:layout>
              <c:spPr/>
              <c:txPr>
                <a:bodyPr/>
                <a:lstStyle/>
                <a:p>
                  <a:pPr>
                    <a:defRPr sz="1499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78D0-4073-9F68-1B11C5012D0A}"/>
                </c:ext>
              </c:extLst>
            </c:dLbl>
            <c:dLbl>
              <c:idx val="4"/>
              <c:layout>
                <c:manualLayout>
                  <c:x val="1.2805412326262543E-2"/>
                  <c:y val="-1.9379954941998307E-2"/>
                </c:manualLayout>
              </c:layout>
              <c:spPr/>
              <c:txPr>
                <a:bodyPr/>
                <a:lstStyle/>
                <a:p>
                  <a:pPr>
                    <a:defRPr sz="1499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78D0-4073-9F68-1B11C5012D0A}"/>
                </c:ext>
              </c:extLst>
            </c:dLbl>
            <c:spPr>
              <a:noFill/>
              <a:ln w="2466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99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отчет</c:v>
                </c:pt>
                <c:pt idx="1">
                  <c:v>2019 оценка</c:v>
                </c:pt>
                <c:pt idx="2">
                  <c:v>2020 проект</c:v>
                </c:pt>
                <c:pt idx="3">
                  <c:v>2021 проект</c:v>
                </c:pt>
                <c:pt idx="4">
                  <c:v>2022 проект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15.7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78D0-4073-9F68-1B11C5012D0A}"/>
            </c:ext>
          </c:extLst>
        </c:ser>
        <c:shape val="box"/>
        <c:axId val="38638336"/>
        <c:axId val="38639872"/>
        <c:axId val="0"/>
      </c:bar3DChart>
      <c:catAx>
        <c:axId val="3863833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499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38639872"/>
        <c:crosses val="autoZero"/>
        <c:auto val="1"/>
        <c:lblAlgn val="ctr"/>
        <c:lblOffset val="100"/>
      </c:catAx>
      <c:valAx>
        <c:axId val="38639872"/>
        <c:scaling>
          <c:orientation val="minMax"/>
        </c:scaling>
        <c:axPos val="l"/>
        <c:majorGridlines/>
        <c:numFmt formatCode="General" sourceLinked="1"/>
        <c:tickLblPos val="nextTo"/>
        <c:txPr>
          <a:bodyPr rot="0" vert="horz"/>
          <a:lstStyle/>
          <a:p>
            <a:pPr>
              <a:defRPr sz="1109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38638336"/>
        <c:crosses val="autoZero"/>
        <c:crossBetween val="between"/>
      </c:valAx>
      <c:spPr>
        <a:noFill/>
        <a:ln w="25380">
          <a:noFill/>
        </a:ln>
      </c:spPr>
    </c:plotArea>
    <c:legend>
      <c:legendPos val="b"/>
      <c:layout>
        <c:manualLayout>
          <c:xMode val="edge"/>
          <c:yMode val="edge"/>
          <c:x val="3.2986381239550146E-2"/>
          <c:y val="0.917097837317847"/>
          <c:w val="0.89352228686321666"/>
          <c:h val="5.6360769275098102E-2"/>
        </c:manualLayout>
      </c:layout>
      <c:txPr>
        <a:bodyPr/>
        <a:lstStyle/>
        <a:p>
          <a:pPr>
            <a:defRPr sz="1373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109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depthPercent val="100"/>
      <c:rAngAx val="1"/>
    </c:view3D>
    <c:floor>
      <c:spPr>
        <a:noFill/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7923322683706082E-2"/>
          <c:y val="2.7881040892193471E-2"/>
          <c:w val="0.92545260915867944"/>
          <c:h val="0.8953758841610191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сдачи в аренду земельных участков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dLbls>
            <c:spPr>
              <a:noFill/>
              <a:ln w="23006">
                <a:noFill/>
              </a:ln>
              <a:effectLst/>
            </c:spPr>
            <c:txPr>
              <a:bodyPr rot="-27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49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отчет</c:v>
                </c:pt>
                <c:pt idx="1">
                  <c:v>2019 оценка</c:v>
                </c:pt>
                <c:pt idx="2">
                  <c:v>2020 проект</c:v>
                </c:pt>
                <c:pt idx="3">
                  <c:v>2021 проект</c:v>
                </c:pt>
                <c:pt idx="4">
                  <c:v>2022 проект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1778.1</c:v>
                </c:pt>
                <c:pt idx="1">
                  <c:v>1500</c:v>
                </c:pt>
                <c:pt idx="2">
                  <c:v>1850</c:v>
                </c:pt>
                <c:pt idx="3">
                  <c:v>1850</c:v>
                </c:pt>
                <c:pt idx="4">
                  <c:v>1850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44A-4438-9A42-8DBD79DAEB6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 от сдачи в аренду муниципального имущества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1.8941652650834283E-3"/>
                  <c:y val="-2.657091652087585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49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44A-4438-9A42-8DBD79DAEB66}"/>
                </c:ext>
              </c:extLst>
            </c:dLbl>
            <c:dLbl>
              <c:idx val="1"/>
              <c:layout>
                <c:manualLayout>
                  <c:x val="4.6786315494990174E-3"/>
                  <c:y val="-2.670690940070669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49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44A-4438-9A42-8DBD79DAEB66}"/>
                </c:ext>
              </c:extLst>
            </c:dLbl>
            <c:dLbl>
              <c:idx val="2"/>
              <c:layout>
                <c:manualLayout>
                  <c:x val="1.5197905284801601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49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44A-4438-9A42-8DBD79DAEB66}"/>
                </c:ext>
              </c:extLst>
            </c:dLbl>
            <c:dLbl>
              <c:idx val="3"/>
              <c:layout>
                <c:manualLayout>
                  <c:x val="-1.6125482783034741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49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44A-4438-9A42-8DBD79DAEB66}"/>
                </c:ext>
              </c:extLst>
            </c:dLbl>
            <c:dLbl>
              <c:idx val="4"/>
              <c:layout>
                <c:manualLayout>
                  <c:x val="-2.6502214235230956E-5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49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44A-4438-9A42-8DBD79DAEB66}"/>
                </c:ext>
              </c:extLst>
            </c:dLbl>
            <c:spPr>
              <a:noFill/>
              <a:ln w="24883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49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отчет</c:v>
                </c:pt>
                <c:pt idx="1">
                  <c:v>2019 оценка</c:v>
                </c:pt>
                <c:pt idx="2">
                  <c:v>2020 проект</c:v>
                </c:pt>
                <c:pt idx="3">
                  <c:v>2021 проект</c:v>
                </c:pt>
                <c:pt idx="4">
                  <c:v>2022 проект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585.6</c:v>
                </c:pt>
                <c:pt idx="1">
                  <c:v>285.8</c:v>
                </c:pt>
                <c:pt idx="2">
                  <c:v>218</c:v>
                </c:pt>
                <c:pt idx="3">
                  <c:v>218</c:v>
                </c:pt>
                <c:pt idx="4">
                  <c:v>218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44A-4438-9A42-8DBD79DAEB6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продажи земельных участков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7.0317557209179007E-4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49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44A-4438-9A42-8DBD79DAEB66}"/>
                </c:ext>
              </c:extLst>
            </c:dLbl>
            <c:dLbl>
              <c:idx val="1"/>
              <c:layout>
                <c:manualLayout>
                  <c:x val="0"/>
                  <c:y val="2.392344497607655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E44A-4438-9A42-8DBD79DAEB66}"/>
                </c:ext>
              </c:extLst>
            </c:dLbl>
            <c:dLbl>
              <c:idx val="2"/>
              <c:layout>
                <c:manualLayout>
                  <c:x val="3.1189858918047601E-3"/>
                  <c:y val="3.6383557629219811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49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E44A-4438-9A42-8DBD79DAEB66}"/>
                </c:ext>
              </c:extLst>
            </c:dLbl>
            <c:dLbl>
              <c:idx val="3"/>
              <c:layout>
                <c:manualLayout>
                  <c:x val="-9.9394700054229445E-17"/>
                  <c:y val="-2.279655581736694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49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E44A-4438-9A42-8DBD79DAEB66}"/>
                </c:ext>
              </c:extLst>
            </c:dLbl>
            <c:spPr>
              <a:noFill/>
              <a:ln w="24883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49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отчет</c:v>
                </c:pt>
                <c:pt idx="1">
                  <c:v>2019 оценка</c:v>
                </c:pt>
                <c:pt idx="2">
                  <c:v>2020 проект</c:v>
                </c:pt>
                <c:pt idx="3">
                  <c:v>2021 проект</c:v>
                </c:pt>
                <c:pt idx="4">
                  <c:v>2022 проект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985.1</c:v>
                </c:pt>
                <c:pt idx="1">
                  <c:v>450</c:v>
                </c:pt>
                <c:pt idx="2">
                  <c:v>450</c:v>
                </c:pt>
                <c:pt idx="3">
                  <c:v>450</c:v>
                </c:pt>
                <c:pt idx="4">
                  <c:v>450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E44A-4438-9A42-8DBD79DAEB6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Доходы от реализации имущества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7.4417738787453983E-4"/>
                  <c:y val="3.1848313150390754E-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7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E44A-4438-9A42-8DBD79DAEB66}"/>
                </c:ext>
              </c:extLst>
            </c:dLbl>
            <c:dLbl>
              <c:idx val="1"/>
              <c:layout>
                <c:manualLayout>
                  <c:x val="1.5780998509751861E-3"/>
                  <c:y val="-2.3907465196921823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7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44A-4438-9A42-8DBD79DAEB66}"/>
                </c:ext>
              </c:extLst>
            </c:dLbl>
            <c:dLbl>
              <c:idx val="2"/>
              <c:layout>
                <c:manualLayout>
                  <c:x val="3.0453061589380769E-3"/>
                  <c:y val="-2.643427814022610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7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44A-4438-9A42-8DBD79DAEB66}"/>
                </c:ext>
              </c:extLst>
            </c:dLbl>
            <c:spPr>
              <a:noFill/>
              <a:ln w="24883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7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отчет</c:v>
                </c:pt>
                <c:pt idx="1">
                  <c:v>2019 оценка</c:v>
                </c:pt>
                <c:pt idx="2">
                  <c:v>2020 проект</c:v>
                </c:pt>
                <c:pt idx="3">
                  <c:v>2021 проект</c:v>
                </c:pt>
                <c:pt idx="4">
                  <c:v>2022 проект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309.60000000000002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E44A-4438-9A42-8DBD79DAEB66}"/>
            </c:ext>
          </c:extLst>
        </c:ser>
        <c:shape val="box"/>
        <c:axId val="38950784"/>
        <c:axId val="38952320"/>
        <c:axId val="0"/>
      </c:bar3DChart>
      <c:catAx>
        <c:axId val="38950784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7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952320"/>
        <c:crosses val="autoZero"/>
        <c:auto val="1"/>
        <c:lblAlgn val="ctr"/>
        <c:lblOffset val="100"/>
      </c:catAx>
      <c:valAx>
        <c:axId val="3895232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14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950784"/>
        <c:crosses val="autoZero"/>
        <c:crossBetween val="between"/>
      </c:valAx>
      <c:spPr>
        <a:noFill/>
        <a:ln w="25380">
          <a:noFill/>
        </a:ln>
        <a:effectLst/>
      </c:spPr>
    </c:plotArea>
    <c:legend>
      <c:legendPos val="t"/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37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37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37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37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37312903587451646"/>
          <c:y val="5.0895138635389719E-2"/>
          <c:w val="0.58597325685231338"/>
          <c:h val="0.17240510313668861"/>
        </c:manualLayout>
      </c:layout>
      <c:spPr>
        <a:solidFill>
          <a:srgbClr val="FBFBFB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14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14"/>
      </a:pPr>
      <a:endParaRPr lang="ru-RU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11178646901195492"/>
          <c:y val="2.7139167635456731E-2"/>
          <c:w val="0.88821352631992256"/>
          <c:h val="0.8894320309630003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Субсидии</c:v>
                </c:pt>
              </c:strCache>
            </c:strRef>
          </c:tx>
          <c:spPr>
            <a:gradFill>
              <a:gsLst>
                <a:gs pos="0">
                  <a:schemeClr val="accent3"/>
                </a:gs>
                <a:gs pos="50000">
                  <a:srgbClr val="9CB86E"/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</c:spPr>
          <c:dLbls>
            <c:dLbl>
              <c:idx val="0"/>
              <c:layout>
                <c:manualLayout>
                  <c:x val="8.5424490021495571E-3"/>
                  <c:y val="-2.3634427442072791E-2"/>
                </c:manualLayout>
              </c:layout>
              <c:numFmt formatCode="General" sourceLinked="0"/>
              <c:spPr/>
              <c:txPr>
                <a:bodyPr rot="-5400000" vert="horz"/>
                <a:lstStyle/>
                <a:p>
                  <a:pPr>
                    <a:defRPr sz="2038" b="1" baseline="0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661-4420-98E4-C40CAD03AEA5}"/>
                </c:ext>
              </c:extLst>
            </c:dLbl>
            <c:dLbl>
              <c:idx val="1"/>
              <c:layout>
                <c:manualLayout>
                  <c:x val="7.3897652339080131E-3"/>
                  <c:y val="0.18051482738541771"/>
                </c:manualLayout>
              </c:layout>
              <c:numFmt formatCode="General" sourceLinked="0"/>
              <c:spPr/>
              <c:txPr>
                <a:bodyPr rot="-5400000" vert="horz"/>
                <a:lstStyle/>
                <a:p>
                  <a:pPr>
                    <a:defRPr sz="2038" b="1" baseline="0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661-4420-98E4-C40CAD03AEA5}"/>
                </c:ext>
              </c:extLst>
            </c:dLbl>
            <c:dLbl>
              <c:idx val="2"/>
              <c:layout>
                <c:manualLayout>
                  <c:x val="8.8676484704280911E-3"/>
                  <c:y val="-1.75202883117292E-2"/>
                </c:manualLayout>
              </c:layout>
              <c:numFmt formatCode="General" sourceLinked="0"/>
              <c:spPr>
                <a:noFill/>
              </c:spPr>
              <c:txPr>
                <a:bodyPr rot="-5400000" vert="horz"/>
                <a:lstStyle/>
                <a:p>
                  <a:pPr>
                    <a:defRPr sz="2038" b="1" baseline="0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661-4420-98E4-C40CAD03AEA5}"/>
                </c:ext>
              </c:extLst>
            </c:dLbl>
            <c:dLbl>
              <c:idx val="3"/>
              <c:layout>
                <c:manualLayout>
                  <c:x val="1.0344368202589381E-2"/>
                  <c:y val="-3.0464729550378489E-2"/>
                </c:manualLayout>
              </c:layout>
              <c:numFmt formatCode="General" sourceLinked="0"/>
              <c:spPr>
                <a:noFill/>
              </c:spPr>
              <c:txPr>
                <a:bodyPr rot="-5400000" vert="horz"/>
                <a:lstStyle/>
                <a:p>
                  <a:pPr>
                    <a:defRPr sz="2038" b="1" baseline="0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661-4420-98E4-C40CAD03AEA5}"/>
                </c:ext>
              </c:extLst>
            </c:dLbl>
            <c:dLbl>
              <c:idx val="4"/>
              <c:layout>
                <c:manualLayout>
                  <c:x val="1.1603279918787309E-2"/>
                  <c:y val="-3.0062268199153419E-2"/>
                </c:manualLayout>
              </c:layout>
              <c:numFmt formatCode="General" sourceLinked="0"/>
              <c:spPr/>
              <c:txPr>
                <a:bodyPr rot="-5400000" vert="horz"/>
                <a:lstStyle/>
                <a:p>
                  <a:pPr>
                    <a:defRPr sz="2038" b="1" baseline="0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661-4420-98E4-C40CAD03AEA5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2038" b="1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отчет</c:v>
                </c:pt>
                <c:pt idx="1">
                  <c:v>2019 оценка</c:v>
                </c:pt>
                <c:pt idx="2">
                  <c:v>2020 проект</c:v>
                </c:pt>
                <c:pt idx="3">
                  <c:v>2021 проект</c:v>
                </c:pt>
                <c:pt idx="4">
                  <c:v>2022 проект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40380.699999999997</c:v>
                </c:pt>
                <c:pt idx="1">
                  <c:v>115736.4</c:v>
                </c:pt>
                <c:pt idx="2">
                  <c:v>34017</c:v>
                </c:pt>
                <c:pt idx="3">
                  <c:v>4017</c:v>
                </c:pt>
                <c:pt idx="4">
                  <c:v>4017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661-4420-98E4-C40CAD03AEA5}"/>
            </c:ext>
          </c:extLst>
        </c:ser>
        <c:shape val="cylinder"/>
        <c:axId val="38823040"/>
        <c:axId val="38824576"/>
        <c:axId val="0"/>
      </c:bar3DChart>
      <c:catAx>
        <c:axId val="38823040"/>
        <c:scaling>
          <c:orientation val="minMax"/>
        </c:scaling>
        <c:axPos val="b"/>
        <c:numFmt formatCode="General" sourceLinked="1"/>
        <c:tickLblPos val="nextTo"/>
        <c:crossAx val="38824576"/>
        <c:crosses val="autoZero"/>
        <c:auto val="1"/>
        <c:lblAlgn val="ctr"/>
        <c:lblOffset val="100"/>
      </c:catAx>
      <c:valAx>
        <c:axId val="38824576"/>
        <c:scaling>
          <c:orientation val="minMax"/>
        </c:scaling>
        <c:axPos val="l"/>
        <c:majorGridlines/>
        <c:numFmt formatCode="General" sourceLinked="1"/>
        <c:tickLblPos val="nextTo"/>
        <c:crossAx val="38823040"/>
        <c:crosses val="autoZero"/>
        <c:crossBetween val="between"/>
      </c:valAx>
      <c:spPr>
        <a:noFill/>
        <a:ln w="2539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834"/>
      </a:pPr>
      <a:endParaRPr lang="ru-RU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Тыс.руб.</a:t>
            </a:r>
            <a:endParaRPr lang="en-US"/>
          </a:p>
        </c:rich>
      </c:tx>
      <c:layout>
        <c:manualLayout>
          <c:xMode val="edge"/>
          <c:yMode val="edge"/>
          <c:x val="0.72947581869210121"/>
          <c:y val="3.0183941980302852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5.9748427672955982E-2"/>
          <c:y val="0.11541212334259032"/>
          <c:w val="0.93081761006289365"/>
          <c:h val="0.7760880944011269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shade val="25000"/>
                    <a:satMod val="250000"/>
                  </a:schemeClr>
                </a:gs>
                <a:gs pos="68000">
                  <a:schemeClr val="accent1">
                    <a:tint val="86000"/>
                    <a:satMod val="115000"/>
                  </a:schemeClr>
                </a:gs>
                <a:gs pos="100000">
                  <a:schemeClr val="accent1">
                    <a:tint val="50000"/>
                    <a:satMod val="150000"/>
                  </a:schemeClr>
                </a:gs>
              </a:gsLst>
              <a:path path="circle">
                <a:fillToRect l="50000" t="130000" r="50000" b="-30000"/>
              </a:path>
            </a:gradFill>
            <a:ln>
              <a:noFill/>
            </a:ln>
            <a:effectLst>
              <a:outerShdw blurRad="57150" dist="38100" dir="5400000" algn="ctr" rotWithShape="0">
                <a:scrgbClr r="0" g="0" b="0">
                  <a:shade val="9000"/>
                  <a:alpha val="48000"/>
                  <a:satMod val="105000"/>
                </a:scrgbClr>
              </a:outerShdw>
            </a:effectLst>
          </c:spP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2018 (отчет)</c:v>
                </c:pt>
                <c:pt idx="1">
                  <c:v>2019 (оценка)</c:v>
                </c:pt>
                <c:pt idx="2">
                  <c:v>2020 (проект)</c:v>
                </c:pt>
                <c:pt idx="3">
                  <c:v>2021 (проект)</c:v>
                </c:pt>
                <c:pt idx="4">
                  <c:v>2022 (проект)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 formatCode="General">
                  <c:v>73045.100000000006</c:v>
                </c:pt>
                <c:pt idx="1">
                  <c:v>155971.4</c:v>
                </c:pt>
                <c:pt idx="2">
                  <c:v>75366.3</c:v>
                </c:pt>
                <c:pt idx="3">
                  <c:v>42929.7</c:v>
                </c:pt>
                <c:pt idx="4">
                  <c:v>44231.9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B92-4C90-831D-F58BE3EE09BE}"/>
            </c:ext>
          </c:extLst>
        </c:ser>
        <c:gapWidth val="100"/>
        <c:overlap val="-24"/>
        <c:axId val="39110912"/>
        <c:axId val="39120896"/>
      </c:barChart>
      <c:catAx>
        <c:axId val="3911091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  <c:crossAx val="39120896"/>
        <c:crosses val="autoZero"/>
        <c:auto val="1"/>
        <c:lblAlgn val="ctr"/>
        <c:lblOffset val="100"/>
      </c:catAx>
      <c:valAx>
        <c:axId val="3912089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110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4.3747801457236245E-2"/>
          <c:w val="0.99073048568675071"/>
          <c:h val="0.95625219854276344"/>
        </c:manualLayout>
      </c:layout>
      <c:ofPieChart>
        <c:ofPieType val="pie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6.7061423647850379E-2"/>
                  <c:y val="-0.20052420500836834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0F9-4486-82A5-1C609C9DED6B}"/>
                </c:ext>
              </c:extLst>
            </c:dLbl>
            <c:dLbl>
              <c:idx val="1"/>
              <c:layout>
                <c:manualLayout>
                  <c:x val="2.6022676331641237E-2"/>
                  <c:y val="0.20693865873066911"/>
                </c:manualLayout>
              </c:layout>
              <c:numFmt formatCode="0.0%" sourceLinked="0"/>
              <c:spPr>
                <a:noFill/>
                <a:ln w="12700">
                  <a:noFill/>
                </a:ln>
              </c:spPr>
              <c:txPr>
                <a:bodyPr lIns="38100" tIns="19050" rIns="38100" bIns="19050" anchor="ctr" anchorCtr="1">
                  <a:noAutofit/>
                </a:bodyPr>
                <a:lstStyle/>
                <a:p>
                  <a:pPr>
                    <a:defRPr sz="4000" b="1"/>
                  </a:pPr>
                  <a:endParaRPr lang="ru-RU"/>
                </a:p>
              </c:tx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1-E0F9-4486-82A5-1C609C9DED6B}"/>
                </c:ext>
              </c:extLst>
            </c:dLbl>
            <c:dLbl>
              <c:idx val="2"/>
              <c:layout>
                <c:manualLayout>
                  <c:x val="1.0293347646884806E-2"/>
                  <c:y val="-0.18836657322783742"/>
                </c:manualLayout>
              </c:layout>
              <c:numFmt formatCode="0.0%" sourceLinked="0"/>
              <c:spPr>
                <a:noFill/>
                <a:ln w="12700">
                  <a:noFill/>
                </a:ln>
              </c:spPr>
              <c:txPr>
                <a:bodyPr lIns="38100" tIns="19050" rIns="38100" bIns="19050" anchor="ctr" anchorCtr="1">
                  <a:spAutoFit/>
                </a:bodyPr>
                <a:lstStyle/>
                <a:p>
                  <a:pPr>
                    <a:defRPr sz="2000" b="1"/>
                  </a:pPr>
                  <a:endParaRPr lang="ru-RU"/>
                </a:p>
              </c:tx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0F9-4486-82A5-1C609C9DED6B}"/>
                </c:ext>
              </c:extLst>
            </c:dLbl>
            <c:dLbl>
              <c:idx val="3"/>
              <c:layout>
                <c:manualLayout>
                  <c:x val="-4.6589974827266414E-2"/>
                  <c:y val="9.5576184580326115E-2"/>
                </c:manualLayout>
              </c:layout>
              <c:numFmt formatCode="0.0%" sourceLinked="0"/>
              <c:spPr>
                <a:noFill/>
                <a:ln w="12700">
                  <a:noFill/>
                </a:ln>
              </c:spPr>
              <c:txPr>
                <a:bodyPr lIns="38100" tIns="19050" rIns="38100" bIns="19050" anchor="ctr" anchorCtr="1">
                  <a:noAutofit/>
                </a:bodyPr>
                <a:lstStyle/>
                <a:p>
                  <a:pPr>
                    <a:defRPr sz="1800" b="1"/>
                  </a:pPr>
                  <a:endParaRPr lang="ru-RU"/>
                </a:p>
              </c:tx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3-E0F9-4486-82A5-1C609C9DED6B}"/>
                </c:ext>
              </c:extLst>
            </c:dLbl>
            <c:dLbl>
              <c:idx val="4"/>
              <c:layout>
                <c:manualLayout>
                  <c:x val="-3.9133890993170546E-5"/>
                  <c:y val="-8.6207558526031167E-2"/>
                </c:manualLayout>
              </c:layout>
              <c:numFmt formatCode="0.0%" sourceLinked="0"/>
              <c:spPr>
                <a:noFill/>
                <a:ln w="12700">
                  <a:noFill/>
                </a:ln>
              </c:spPr>
              <c:txPr>
                <a:bodyPr lIns="38100" tIns="19050" rIns="38100" bIns="19050" anchor="ctr" anchorCtr="1">
                  <a:spAutoFit/>
                </a:bodyPr>
                <a:lstStyle/>
                <a:p>
                  <a:pPr>
                    <a:defRPr sz="1600" b="1"/>
                  </a:pPr>
                  <a:endParaRPr lang="ru-RU"/>
                </a:p>
              </c:tx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0F9-4486-82A5-1C609C9DED6B}"/>
                </c:ext>
              </c:extLst>
            </c:dLbl>
            <c:dLbl>
              <c:idx val="5"/>
              <c:layout>
                <c:manualLayout>
                  <c:x val="0"/>
                  <c:y val="3.910645371486994E-2"/>
                </c:manualLayout>
              </c:layout>
              <c:numFmt formatCode="0.0%" sourceLinked="0"/>
              <c:spPr>
                <a:noFill/>
                <a:ln w="12700">
                  <a:noFill/>
                </a:ln>
              </c:spPr>
              <c:txPr>
                <a:bodyPr lIns="38100" tIns="19050" rIns="38100" bIns="19050" anchor="ctr" anchorCtr="1">
                  <a:noAutofit/>
                </a:bodyPr>
                <a:lstStyle/>
                <a:p>
                  <a:pPr>
                    <a:defRPr sz="1600" b="1"/>
                  </a:pPr>
                  <a:endParaRPr lang="ru-RU"/>
                </a:p>
              </c:tx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5-E0F9-4486-82A5-1C609C9DED6B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0F9-4486-82A5-1C609C9DED6B}"/>
                </c:ext>
              </c:extLst>
            </c:dLbl>
            <c:numFmt formatCode="0.0%" sourceLinked="0"/>
            <c:spPr>
              <a:noFill/>
              <a:ln w="12700">
                <a:noFill/>
              </a:ln>
            </c:spPr>
            <c:txPr>
              <a:bodyPr wrap="square" lIns="38100" tIns="19050" rIns="38100" bIns="19050" anchor="ctr" anchorCtr="1">
                <a:spAutoFit/>
              </a:bodyPr>
              <a:lstStyle/>
              <a:p>
                <a:pPr>
                  <a:defRPr sz="1800" b="1"/>
                </a:pPr>
                <a:endParaRPr lang="ru-RU"/>
              </a:p>
            </c:txPr>
            <c:dLblPos val="ctr"/>
            <c:showCatName val="1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Национальная экономика</c:v>
                </c:pt>
                <c:pt idx="1">
                  <c:v>ЖКХ</c:v>
                </c:pt>
                <c:pt idx="2">
                  <c:v>Общегосудар-ственные вопросы</c:v>
                </c:pt>
                <c:pt idx="3">
                  <c:v>Национальная безопасность
 и право-охранительная
деятельность</c:v>
                </c:pt>
                <c:pt idx="4">
                  <c:v>Культура</c:v>
                </c:pt>
                <c:pt idx="5">
                  <c:v>Физ.культура
 и спорт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39480.300000000003</c:v>
                </c:pt>
                <c:pt idx="1">
                  <c:v>30895.3</c:v>
                </c:pt>
                <c:pt idx="2">
                  <c:v>3395.8</c:v>
                </c:pt>
                <c:pt idx="3">
                  <c:v>1289.9000000000001</c:v>
                </c:pt>
                <c:pt idx="4">
                  <c:v>110</c:v>
                </c:pt>
                <c:pt idx="5">
                  <c:v>195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0F9-4486-82A5-1C609C9DED6B}"/>
            </c:ext>
          </c:extLst>
        </c:ser>
        <c:gapWidth val="100"/>
        <c:splitType val="percent"/>
        <c:splitPos val="4"/>
        <c:secondPieSize val="58"/>
        <c:serLines/>
      </c:ofPieChart>
      <c:spPr>
        <a:noFill/>
        <a:ln w="25411">
          <a:noFill/>
        </a:ln>
      </c:spPr>
    </c:plotArea>
    <c:plotVisOnly val="1"/>
    <c:dispBlanksAs val="zero"/>
  </c:chart>
  <c:spPr>
    <a:noFill/>
    <a:ln>
      <a:noFill/>
    </a:ln>
  </c:spPr>
  <c:externalData r:id="rId2"/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160"/>
      <c:perspective val="30"/>
    </c:view3D>
    <c:floor>
      <c:spPr>
        <a:noFill/>
        <a:ln w="9525" cap="flat" cmpd="sng" algn="ctr">
          <a:solidFill>
            <a:schemeClr val="tx1">
              <a:tint val="75000"/>
              <a:shade val="50000"/>
              <a:satMod val="103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50000"/>
              <a:satMod val="103000"/>
            </a:schemeClr>
          </a:contourClr>
        </a:sp3d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9047008547008579E-3"/>
          <c:w val="0.79863822595209866"/>
          <c:h val="0.9356807692307692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BD1-4B16-99BB-8AB32BBFA05E}"/>
              </c:ext>
            </c:extLst>
          </c:dPt>
          <c:dPt>
            <c:idx val="1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BD1-4B16-99BB-8AB32BBFA05E}"/>
              </c:ext>
            </c:extLst>
          </c:dPt>
          <c:dLbls>
            <c:dLbl>
              <c:idx val="0"/>
              <c:layout>
                <c:manualLayout>
                  <c:x val="0.18366439232818013"/>
                  <c:y val="9.9049145299145297E-2"/>
                </c:manualLayout>
              </c:layout>
              <c:tx>
                <c:rich>
                  <a:bodyPr/>
                  <a:lstStyle/>
                  <a:p>
                    <a:r>
                      <a:rPr lang="ru-RU" sz="3600" dirty="0" smtClean="0"/>
                      <a:t>74 005,5</a:t>
                    </a:r>
                    <a:endParaRPr lang="en-US" sz="3600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3119420346891785"/>
                      <c:h val="0.272724358974358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DBD1-4B16-99BB-8AB32BBFA05E}"/>
                </c:ext>
              </c:extLst>
            </c:dLbl>
            <c:dLbl>
              <c:idx val="1"/>
              <c:layout>
                <c:manualLayout>
                  <c:x val="-0.18722966751340273"/>
                  <c:y val="-5.5437393162393336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BD1-4B16-99BB-8AB32BBFA05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shade val="50000"/>
                      <a:satMod val="103000"/>
                    </a:schemeClr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расходы на финансирование муниципальных программ</c:v>
                </c:pt>
                <c:pt idx="1">
                  <c:v>расходы на непрограммные мероприятия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74005.5</c:v>
                </c:pt>
                <c:pt idx="1">
                  <c:v>1360.8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BD1-4B16-99BB-8AB32BBFA05E}"/>
            </c:ext>
          </c:extLst>
        </c:ser>
      </c:pie3DChart>
      <c:spPr>
        <a:noFill/>
        <a:ln w="25388">
          <a:noFill/>
        </a:ln>
        <a:effectLst/>
      </c:spPr>
    </c:plotArea>
    <c:legend>
      <c:legendPos val="r"/>
      <c:layout>
        <c:manualLayout>
          <c:xMode val="edge"/>
          <c:yMode val="edge"/>
          <c:x val="0.68398450607410199"/>
          <c:y val="0.12216410256410275"/>
          <c:w val="0.31601549843842458"/>
          <c:h val="0.80077820512820563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799"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2.23082E-7</cdr:x>
      <cdr:y>0.03078</cdr:y>
    </cdr:from>
    <cdr:to>
      <cdr:x>0.14071</cdr:x>
      <cdr:y>0.16666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" y="107960"/>
          <a:ext cx="630734" cy="4765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 xmlns:a="http://schemas.openxmlformats.org/drawingml/2006/main"/>
        <a:p xmlns:a="http://schemas.openxmlformats.org/drawingml/2006/main">
          <a:pPr algn="r"/>
          <a:r>
            <a:rPr lang="ru-RU" sz="16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В %</a:t>
          </a:r>
          <a:endParaRPr lang="ru-RU" sz="1600" b="1" cap="none" spc="0" dirty="0">
            <a:ln w="11430"/>
            <a:gradFill>
              <a:gsLst>
                <a:gs pos="0">
                  <a:schemeClr val="accent6">
                    <a:tint val="90000"/>
                    <a:satMod val="120000"/>
                  </a:schemeClr>
                </a:gs>
                <a:gs pos="25000">
                  <a:schemeClr val="accent6">
                    <a:tint val="93000"/>
                    <a:satMod val="120000"/>
                  </a:schemeClr>
                </a:gs>
                <a:gs pos="50000">
                  <a:schemeClr val="accent6">
                    <a:shade val="89000"/>
                    <a:satMod val="110000"/>
                  </a:schemeClr>
                </a:gs>
                <a:gs pos="75000">
                  <a:schemeClr val="accent6">
                    <a:tint val="93000"/>
                    <a:satMod val="120000"/>
                  </a:schemeClr>
                </a:gs>
                <a:gs pos="100000">
                  <a:schemeClr val="accent6">
                    <a:tint val="90000"/>
                    <a:satMod val="120000"/>
                  </a:schemeClr>
                </a:gs>
              </a:gsLst>
              <a:lin ang="5400000"/>
            </a:gra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0.50712</cdr:x>
      <cdr:y>0.47036</cdr:y>
    </cdr:from>
    <cdr:to>
      <cdr:x>0.6626</cdr:x>
      <cdr:y>0.57511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70716" y="2572622"/>
          <a:ext cx="1370695" cy="5729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200" dirty="0" smtClean="0"/>
            <a:t>2,1%</a:t>
          </a:r>
          <a:endParaRPr lang="ru-RU" sz="32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32A6A-D16F-44C6-800F-5FD986A9A6B5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84D853-B636-4380-A15E-1DA80B1A75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014734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C787C-850D-43C1-9230-D56737425DEF}" type="datetimeFigureOut">
              <a:rPr lang="ru-RU" smtClean="0"/>
              <a:pPr/>
              <a:t>12.11.2019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1AA6B-A4C7-40A3-966B-38D3EC93785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5038279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E5C5DD-5BBE-4421-8FB8-31B4765BCDC0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4029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1AA6B-A4C7-40A3-966B-38D3EC937853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33041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3C41-DDF1-4670-99D7-2EED15C1AF20}" type="datetime1">
              <a:rPr lang="ru-RU" smtClean="0"/>
              <a:pPr/>
              <a:t>12.11.2019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6C03-061A-40EF-A647-CDC7CBC131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27938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27762-2308-4944-B191-F83B0B49CC31}" type="datetime1">
              <a:rPr lang="ru-RU" smtClean="0"/>
              <a:pPr/>
              <a:t>12.11.2019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6C03-061A-40EF-A647-CDC7CBC131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42785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6077-537A-4951-A56F-D5FDA898679D}" type="datetime1">
              <a:rPr lang="ru-RU" smtClean="0"/>
              <a:pPr/>
              <a:t>12.11.2019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6C03-061A-40EF-A647-CDC7CBC131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98425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EF93E-9B09-44BB-979C-C9BAC478F557}" type="datetime1">
              <a:rPr lang="ru-RU" smtClean="0"/>
              <a:pPr/>
              <a:t>12.11.2019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6C03-061A-40EF-A647-CDC7CBC131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14710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865A8-B404-4C52-AA4C-6D6C5E24A82B}" type="datetime1">
              <a:rPr lang="ru-RU" smtClean="0"/>
              <a:pPr/>
              <a:t>12.11.2019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6C03-061A-40EF-A647-CDC7CBC131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38594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89E3B-073E-4B0C-A41A-6DA992A0E18C}" type="datetime1">
              <a:rPr lang="ru-RU" smtClean="0"/>
              <a:pPr/>
              <a:t>12.11.2019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6C03-061A-40EF-A647-CDC7CBC131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8012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43B63-6300-48BA-A7C4-0C06C7FD15B1}" type="datetime1">
              <a:rPr lang="ru-RU" smtClean="0"/>
              <a:pPr/>
              <a:t>12.11.2019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6C03-061A-40EF-A647-CDC7CBC131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72842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D372D-EDE1-480B-BB86-AB4423853BBD}" type="datetime1">
              <a:rPr lang="ru-RU" smtClean="0"/>
              <a:pPr/>
              <a:t>12.11.2019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6C03-061A-40EF-A647-CDC7CBC131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73774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8F121-A0BD-492E-BAFB-639D513FDC31}" type="datetime1">
              <a:rPr lang="ru-RU" smtClean="0"/>
              <a:pPr/>
              <a:t>12.11.2019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6C03-061A-40EF-A647-CDC7CBC131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27232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DF362-3271-4293-B17E-1BFB969DA20A}" type="datetime1">
              <a:rPr lang="ru-RU" smtClean="0"/>
              <a:pPr/>
              <a:t>12.11.2019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6C03-061A-40EF-A647-CDC7CBC131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95178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835770" y="6596063"/>
            <a:ext cx="1532792" cy="26161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chemeClr val="bg1"/>
                </a:solidFill>
                <a:latin typeface="Constantia" pitchFamily="18" charset="0"/>
                <a:cs typeface="Times New Roman" pitchFamily="18" charset="0"/>
              </a:rPr>
              <a:t>Бюджет для граждан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аблица 3"/>
          <p:cNvSpPr>
            <a:spLocks noGrp="1"/>
          </p:cNvSpPr>
          <p:nvPr>
            <p:ph type="tbl" sz="quarter" idx="10"/>
          </p:nvPr>
        </p:nvSpPr>
        <p:spPr>
          <a:xfrm>
            <a:off x="251520" y="1628800"/>
            <a:ext cx="8640960" cy="3528392"/>
          </a:xfrm>
        </p:spPr>
        <p:txBody>
          <a:bodyPr/>
          <a:lstStyle/>
          <a:p>
            <a:r>
              <a:rPr lang="ru-RU" dirty="0" smtClean="0"/>
              <a:t>Вставка таблицы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04046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>
            <a:grpSpLocks/>
          </p:cNvGrpSpPr>
          <p:nvPr/>
        </p:nvGrpSpPr>
        <p:grpSpPr bwMode="auto">
          <a:xfrm>
            <a:off x="571500" y="6357938"/>
            <a:ext cx="8064500" cy="71437"/>
            <a:chOff x="571500" y="6357938"/>
            <a:chExt cx="8064500" cy="71437"/>
          </a:xfrm>
        </p:grpSpPr>
        <p:cxnSp>
          <p:nvCxnSpPr>
            <p:cNvPr id="3" name="Прямая соединительная линия 2"/>
            <p:cNvCxnSpPr/>
            <p:nvPr userDrawn="1"/>
          </p:nvCxnSpPr>
          <p:spPr>
            <a:xfrm>
              <a:off x="571500" y="6357938"/>
              <a:ext cx="8064500" cy="0"/>
            </a:xfrm>
            <a:prstGeom prst="line">
              <a:avLst/>
            </a:prstGeom>
            <a:ln w="254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Прямая соединительная линия 3"/>
            <p:cNvCxnSpPr/>
            <p:nvPr userDrawn="1"/>
          </p:nvCxnSpPr>
          <p:spPr>
            <a:xfrm flipV="1">
              <a:off x="1428750" y="6429375"/>
              <a:ext cx="6191250" cy="0"/>
            </a:xfrm>
            <a:prstGeom prst="line">
              <a:avLst/>
            </a:prstGeom>
            <a:ln w="254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381250" y="6427788"/>
            <a:ext cx="4441825" cy="43021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1100" dirty="0" smtClean="0">
                <a:solidFill>
                  <a:srgbClr val="376092"/>
                </a:solidFill>
                <a:latin typeface="Constantia" pitchFamily="18" charset="0"/>
                <a:cs typeface="Times New Roman" pitchFamily="18" charset="0"/>
              </a:rPr>
              <a:t>Отчет об исполнении  бюджета  МО МР «Сосногорск» за 2012 год</a:t>
            </a:r>
          </a:p>
          <a:p>
            <a:pPr algn="ctr" eaLnBrk="1" hangingPunct="1">
              <a:defRPr/>
            </a:pPr>
            <a:r>
              <a:rPr lang="ru-RU" sz="1100" dirty="0" smtClean="0">
                <a:solidFill>
                  <a:srgbClr val="376092"/>
                </a:solidFill>
                <a:latin typeface="Constantia" pitchFamily="18" charset="0"/>
                <a:cs typeface="Times New Roman" pitchFamily="18" charset="0"/>
              </a:rPr>
              <a:t>Финуправление администрации МР «Сосногорск»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1571625" y="6492875"/>
            <a:ext cx="5929313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35163"/>
            <a:ext cx="8229600" cy="4389437"/>
          </a:xfrm>
        </p:spPr>
        <p:txBody>
          <a:bodyPr>
            <a:normAutofit/>
          </a:bodyPr>
          <a:lstStyle/>
          <a:p>
            <a:pPr lvl="0"/>
            <a:r>
              <a:rPr lang="ru-RU" noProof="0" dirty="0" smtClean="0"/>
              <a:t>Вставка таблицы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E7DFB-A2A9-4FBD-90DF-A5332C198A32}" type="datetime1">
              <a:rPr lang="ru-RU" smtClean="0"/>
              <a:pPr>
                <a:defRPr/>
              </a:pPr>
              <a:t>12.11.2019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D3DE9-DCF9-4D58-9000-E54C39C88D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747C5-BAD9-4826-B5E3-0D25A39E08CB}" type="datetime1">
              <a:rPr lang="ru-RU" smtClean="0"/>
              <a:pPr>
                <a:defRPr/>
              </a:pPr>
              <a:t>12.11.2019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EC8F0-B71D-47EF-A7CB-51146B72B2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915816" y="1052736"/>
            <a:ext cx="6131024" cy="93610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ижний колонтитул 6"/>
          <p:cNvSpPr>
            <a:spLocks noGrp="1"/>
          </p:cNvSpPr>
          <p:nvPr>
            <p:ph type="ftr" sz="quarter" idx="10"/>
          </p:nvPr>
        </p:nvSpPr>
        <p:spPr>
          <a:xfrm>
            <a:off x="323850" y="6492875"/>
            <a:ext cx="8567738" cy="3651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аблица 3"/>
          <p:cNvSpPr>
            <a:spLocks noGrp="1"/>
          </p:cNvSpPr>
          <p:nvPr>
            <p:ph type="tbl" sz="quarter" idx="10"/>
          </p:nvPr>
        </p:nvSpPr>
        <p:spPr>
          <a:xfrm>
            <a:off x="251520" y="1628800"/>
            <a:ext cx="8640960" cy="3528392"/>
          </a:xfrm>
        </p:spPr>
        <p:txBody>
          <a:bodyPr/>
          <a:lstStyle/>
          <a:p>
            <a:r>
              <a:rPr lang="ru-RU" dirty="0" smtClean="0"/>
              <a:t>Вставка таблицы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04046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A7389E3B-073E-4B0C-A41A-6DA992A0E18C}" type="datetime1">
              <a:rPr lang="ru-RU" smtClean="0"/>
              <a:pPr/>
              <a:t>12.11.2019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E3AE6C03-061A-40EF-A647-CDC7CBC131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835770" y="6596063"/>
            <a:ext cx="1532792" cy="26161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chemeClr val="bg1"/>
                </a:solidFill>
                <a:latin typeface="Constantia" pitchFamily="18" charset="0"/>
                <a:cs typeface="Times New Roman" pitchFamily="18" charset="0"/>
              </a:rPr>
              <a:t>Бюджет для граждан</a:t>
            </a:r>
          </a:p>
        </p:txBody>
      </p:sp>
      <p:sp>
        <p:nvSpPr>
          <p:cNvPr id="4" name="Таблица 3"/>
          <p:cNvSpPr>
            <a:spLocks noGrp="1"/>
          </p:cNvSpPr>
          <p:nvPr>
            <p:ph type="tbl" sz="quarter" idx="10"/>
          </p:nvPr>
        </p:nvSpPr>
        <p:spPr>
          <a:xfrm>
            <a:off x="251520" y="1628800"/>
            <a:ext cx="8640960" cy="3528392"/>
          </a:xfrm>
        </p:spPr>
        <p:txBody>
          <a:bodyPr/>
          <a:lstStyle/>
          <a:p>
            <a:r>
              <a:rPr lang="ru-RU" dirty="0" smtClean="0"/>
              <a:t>Вставка таблицы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04046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DE9EC">
                    <a:shade val="90000"/>
                  </a:srgbClr>
                </a:solidFill>
              </a:rPr>
              <a:pPr/>
              <a:t>12.11.2019</a:t>
            </a:fld>
            <a:endParaRPr lang="ru-RU">
              <a:solidFill>
                <a:srgbClr val="DDE9EC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E9EC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DE9E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DE9E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80389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4653">
                    <a:shade val="90000"/>
                  </a:srgbClr>
                </a:solidFill>
              </a:rPr>
              <a:pPr/>
              <a:t>12.11.2019</a:t>
            </a:fld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4653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2264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DE9EC">
                    <a:shade val="90000"/>
                  </a:srgbClr>
                </a:solidFill>
              </a:rPr>
              <a:pPr/>
              <a:t>12.11.2019</a:t>
            </a:fld>
            <a:endParaRPr lang="ru-RU">
              <a:solidFill>
                <a:srgbClr val="DDE9EC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E9EC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DE9E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DE9E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01710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4653">
                    <a:shade val="90000"/>
                  </a:srgbClr>
                </a:solidFill>
              </a:rPr>
              <a:pPr/>
              <a:t>12.11.2019</a:t>
            </a:fld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4653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0530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9" y="1859761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4653">
                    <a:shade val="90000"/>
                  </a:srgbClr>
                </a:solidFill>
              </a:rPr>
              <a:pPr/>
              <a:t>12.11.2019</a:t>
            </a:fld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4653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9151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4653">
                    <a:shade val="90000"/>
                  </a:srgbClr>
                </a:solidFill>
              </a:rPr>
              <a:pPr/>
              <a:t>12.11.2019</a:t>
            </a:fld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4653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5232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4653">
                    <a:shade val="90000"/>
                  </a:srgbClr>
                </a:solidFill>
              </a:rPr>
              <a:pPr/>
              <a:t>12.11.2019</a:t>
            </a:fld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4653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4736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1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4653">
                    <a:shade val="90000"/>
                  </a:srgbClr>
                </a:solidFill>
              </a:rPr>
              <a:pPr/>
              <a:t>12.11.2019</a:t>
            </a:fld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4653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1448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9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4653">
                    <a:shade val="90000"/>
                  </a:srgbClr>
                </a:solidFill>
              </a:rPr>
              <a:pPr/>
              <a:t>12.11.2019</a:t>
            </a:fld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74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464653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49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5299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4653">
                    <a:shade val="90000"/>
                  </a:srgbClr>
                </a:solidFill>
              </a:rPr>
              <a:pPr/>
              <a:t>12.11.2019</a:t>
            </a:fld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4653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8294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8F0B94C5-AF41-4065-8C09-096E27987007}" type="datetime1">
              <a:rPr lang="ru-RU" smtClean="0"/>
              <a:pPr/>
              <a:t>12.11.2019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4653">
                    <a:shade val="90000"/>
                  </a:srgbClr>
                </a:solidFill>
              </a:rPr>
              <a:pPr/>
              <a:t>12.11.2019</a:t>
            </a:fld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4653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9143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3" y="1600204"/>
            <a:ext cx="4044462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2338" y="3938589"/>
            <a:ext cx="4044462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4B989-CB90-4903-959E-283FDAFA062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0543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аблица 3"/>
          <p:cNvSpPr>
            <a:spLocks noGrp="1"/>
          </p:cNvSpPr>
          <p:nvPr>
            <p:ph type="tbl" sz="quarter" idx="10"/>
          </p:nvPr>
        </p:nvSpPr>
        <p:spPr>
          <a:xfrm>
            <a:off x="251520" y="1628800"/>
            <a:ext cx="8640960" cy="3528392"/>
          </a:xfrm>
        </p:spPr>
        <p:txBody>
          <a:bodyPr/>
          <a:lstStyle/>
          <a:p>
            <a:r>
              <a:rPr lang="ru-RU" dirty="0" smtClean="0"/>
              <a:t>Вставка таблицы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04046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5055F-AFED-4E13-A111-FFAD3C52E9F5}" type="datetimeFigureOut">
              <a:rPr lang="ru-RU"/>
              <a:pPr>
                <a:defRPr/>
              </a:pPr>
              <a:t>12.11.2019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8D290-0ADA-4F34-B206-AC19BF7EA4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5966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5055F-AFED-4E13-A111-FFAD3C52E9F5}" type="datetimeFigureOut">
              <a:rPr lang="ru-RU"/>
              <a:pPr>
                <a:defRPr/>
              </a:pPr>
              <a:t>12.11.2019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8D290-0ADA-4F34-B206-AC19BF7EA4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1088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31C5C-3DFC-401A-B1BC-7ED792C5B79B}" type="datetimeFigureOut">
              <a:rPr lang="ru-RU"/>
              <a:pPr>
                <a:defRPr/>
              </a:pPr>
              <a:t>12.11.2019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32F10-ED02-458F-A817-6F24A29A34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81093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94903C41-DDF1-4670-99D7-2EED15C1AF20}" type="datetime1">
              <a:rPr lang="ru-RU" smtClean="0"/>
              <a:pPr/>
              <a:t>12.11.2019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E3AE6C03-061A-40EF-A647-CDC7CBC1319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A7389E3B-073E-4B0C-A41A-6DA992A0E18C}" type="datetime1">
              <a:rPr lang="ru-RU" smtClean="0"/>
              <a:pPr/>
              <a:t>12.11.2019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E3AE6C03-061A-40EF-A647-CDC7CBC131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6865A8-B404-4C52-AA4C-6D6C5E24A82B}" type="datetime1">
              <a:rPr lang="ru-RU" smtClean="0"/>
              <a:pPr/>
              <a:t>12.11.2019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AE6C03-061A-40EF-A647-CDC7CBC131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38594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227762-2308-4944-B191-F83B0B49CC31}" type="datetime1">
              <a:rPr lang="ru-RU" smtClean="0"/>
              <a:pPr/>
              <a:t>12.11.2019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AE6C03-061A-40EF-A647-CDC7CBC131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42785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2616E-0519-4293-B978-827A2C01CC8B}" type="datetime1">
              <a:rPr lang="ru-RU" smtClean="0"/>
              <a:pPr/>
              <a:t>12.11.2019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6C03-061A-40EF-A647-CDC7CBC131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42332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25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текста</a:t>
            </a:r>
          </a:p>
          <a:p>
            <a:pPr lvl="1"/>
            <a:r>
              <a:rPr lang="ru-RU" altLang="ru-RU" dirty="0" smtClean="0"/>
              <a:t>Второй уровень</a:t>
            </a:r>
          </a:p>
          <a:p>
            <a:pPr lvl="2"/>
            <a:r>
              <a:rPr lang="ru-RU" altLang="ru-RU" dirty="0" smtClean="0"/>
              <a:t>Третий уровень</a:t>
            </a:r>
          </a:p>
          <a:p>
            <a:pPr lvl="3"/>
            <a:r>
              <a:rPr lang="ru-RU" altLang="ru-RU" dirty="0" smtClean="0"/>
              <a:t>Четвертый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8313" y="6429375"/>
            <a:ext cx="85677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611188" y="6524625"/>
            <a:ext cx="8064500" cy="71438"/>
            <a:chOff x="571500" y="6357938"/>
            <a:chExt cx="8064500" cy="71437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571500" y="6357938"/>
              <a:ext cx="80645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1428750" y="6429375"/>
              <a:ext cx="619125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50" name="Рисунок 1"/>
          <p:cNvPicPr>
            <a:picLocks noChangeAspect="1"/>
          </p:cNvPicPr>
          <p:nvPr/>
        </p:nvPicPr>
        <p:blipFill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1558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117" y="161096"/>
            <a:ext cx="866142" cy="950457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702" r:id="rId5"/>
    <p:sldLayoutId id="2147483703" r:id="rId6"/>
    <p:sldLayoutId id="2147483705" r:id="rId7"/>
    <p:sldLayoutId id="2147483706" r:id="rId8"/>
  </p:sldLayoutIdLst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98D46-FADE-4A11-BC23-7A8CF6FF5706}" type="datetime1">
              <a:rPr lang="ru-RU" smtClean="0"/>
              <a:pPr/>
              <a:t>12.11.2019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E6C03-061A-40EF-A647-CDC7CBC131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47526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86" r:id="rId12"/>
    <p:sldLayoutId id="2147483687" r:id="rId13"/>
  </p:sldLayoutIdLst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7" descr="777.gif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82032B-CCB8-41F7-B319-FC3609909262}" type="datetime1">
              <a:rPr lang="ru-RU" smtClean="0"/>
              <a:pPr>
                <a:defRPr/>
              </a:pPr>
              <a:t>12.11.2019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8313" y="6429375"/>
            <a:ext cx="85677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D8D319-0B0C-4A0A-98CA-89C5B267F7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571500" y="6357938"/>
            <a:ext cx="8064500" cy="71437"/>
            <a:chOff x="571500" y="6357938"/>
            <a:chExt cx="8064500" cy="71437"/>
          </a:xfrm>
        </p:grpSpPr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571500" y="6357938"/>
              <a:ext cx="8064500" cy="0"/>
            </a:xfrm>
            <a:prstGeom prst="line">
              <a:avLst/>
            </a:prstGeom>
            <a:ln w="254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 userDrawn="1"/>
          </p:nvCxnSpPr>
          <p:spPr>
            <a:xfrm flipV="1">
              <a:off x="1428750" y="6429375"/>
              <a:ext cx="6191250" cy="0"/>
            </a:xfrm>
            <a:prstGeom prst="line">
              <a:avLst/>
            </a:prstGeom>
            <a:ln w="254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704" r:id="rId8"/>
  </p:sldLayoutIdLst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3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74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64653">
                    <a:shade val="90000"/>
                  </a:srgbClr>
                </a:solidFill>
              </a:rPr>
              <a:pPr/>
              <a:t>12.11.2019</a:t>
            </a:fld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74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7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64653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501371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602" y="2863964"/>
            <a:ext cx="8286808" cy="40934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Бюджет для граждан</a:t>
            </a:r>
          </a:p>
          <a:p>
            <a:pPr algn="ctr"/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endPos="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endPos="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endPos="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b="1" cap="all" dirty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endPos="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 решения Совета </a:t>
            </a:r>
            <a:r>
              <a:rPr lang="ru-RU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endPos="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депутатов</a:t>
            </a:r>
            <a:br>
              <a:rPr lang="ru-RU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endPos="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cap="all" dirty="0" err="1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endPos="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окуловского</a:t>
            </a:r>
            <a:r>
              <a:rPr lang="ru-RU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endPos="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поселения</a:t>
            </a:r>
            <a:br>
              <a:rPr lang="ru-RU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endPos="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endPos="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b="1" cap="all" dirty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endPos="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бюджете </a:t>
            </a:r>
            <a:r>
              <a:rPr lang="ru-RU" b="1" cap="all" dirty="0" err="1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endPos="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окуловского</a:t>
            </a:r>
            <a:r>
              <a:rPr lang="ru-RU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endPos="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поселения</a:t>
            </a:r>
            <a:br>
              <a:rPr lang="ru-RU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endPos="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endPos="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2020 и на плановый период 2021 и 2022 годов»</a:t>
            </a:r>
          </a:p>
          <a:p>
            <a:pPr algn="ctr"/>
            <a:endParaRPr lang="ru-RU" sz="4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" name="Picture 2" descr="http://upload.wikimedia.org/wikipedia/commons/b/b0/Okulov.png?uselang=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1900" y="836712"/>
            <a:ext cx="1600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5133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539750" y="115888"/>
            <a:ext cx="83534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Динамика бюджета </a:t>
            </a:r>
            <a:r>
              <a:rPr lang="ru-RU" sz="2000" b="1" i="1" dirty="0" smtClean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городского поселения</a:t>
            </a: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, </a:t>
            </a:r>
            <a:b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тыс. рублей</a:t>
            </a:r>
          </a:p>
        </p:txBody>
      </p:sp>
      <p:graphicFrame>
        <p:nvGraphicFramePr>
          <p:cNvPr id="8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2046792"/>
              </p:ext>
            </p:extLst>
          </p:nvPr>
        </p:nvGraphicFramePr>
        <p:xfrm>
          <a:off x="107504" y="840226"/>
          <a:ext cx="8931945" cy="5613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130864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xmlns="" val="1524143453"/>
              </p:ext>
            </p:extLst>
          </p:nvPr>
        </p:nvGraphicFramePr>
        <p:xfrm>
          <a:off x="827584" y="4581128"/>
          <a:ext cx="7777559" cy="1828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051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9270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j-lt"/>
                        </a:rPr>
                        <a:t>Показатель</a:t>
                      </a:r>
                      <a:endParaRPr lang="ru-RU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j-lt"/>
                        </a:rPr>
                        <a:t>2020</a:t>
                      </a:r>
                      <a:endParaRPr lang="ru-RU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j-lt"/>
                        </a:rPr>
                        <a:t>2021</a:t>
                      </a:r>
                      <a:endParaRPr lang="ru-RU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j-lt"/>
                        </a:rPr>
                        <a:t>2022</a:t>
                      </a:r>
                      <a:endParaRPr lang="ru-RU" sz="1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262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+mj-lt"/>
                        </a:rPr>
                        <a:t>1. Объем доходов, всего</a:t>
                      </a:r>
                      <a:endParaRPr lang="ru-RU" sz="1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+mj-lt"/>
                        </a:rPr>
                        <a:t>71 966,3</a:t>
                      </a:r>
                      <a:endParaRPr lang="ru-RU" sz="1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+mj-lt"/>
                        </a:rPr>
                        <a:t>42 929,7</a:t>
                      </a:r>
                      <a:endParaRPr lang="ru-RU" sz="1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+mj-lt"/>
                        </a:rPr>
                        <a:t>44 231,9</a:t>
                      </a:r>
                      <a:endParaRPr lang="ru-RU" sz="18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270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j-lt"/>
                        </a:rPr>
                        <a:t>- в расчете на 1 жителя</a:t>
                      </a:r>
                      <a:endParaRPr lang="ru-RU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j-lt"/>
                        </a:rPr>
                        <a:t>6,94</a:t>
                      </a:r>
                      <a:endParaRPr lang="ru-RU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j-lt"/>
                        </a:rPr>
                        <a:t>4,14</a:t>
                      </a:r>
                      <a:endParaRPr lang="ru-RU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j-lt"/>
                        </a:rPr>
                        <a:t>4,27</a:t>
                      </a:r>
                      <a:endParaRPr lang="ru-RU" sz="1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2709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+mj-lt"/>
                        </a:rPr>
                        <a:t>2. Объем расходов, всего</a:t>
                      </a:r>
                      <a:endParaRPr lang="ru-RU" sz="1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+mj-lt"/>
                        </a:rPr>
                        <a:t>75 366,3</a:t>
                      </a:r>
                      <a:endParaRPr lang="ru-RU" sz="1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+mj-lt"/>
                        </a:rPr>
                        <a:t>42 929,7</a:t>
                      </a:r>
                      <a:endParaRPr lang="ru-RU" sz="1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+mj-lt"/>
                        </a:rPr>
                        <a:t>44 231,9</a:t>
                      </a:r>
                      <a:endParaRPr lang="ru-RU" sz="18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270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j-lt"/>
                        </a:rPr>
                        <a:t>- в расчете на 1 жителя</a:t>
                      </a:r>
                      <a:endParaRPr lang="ru-RU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j-lt"/>
                        </a:rPr>
                        <a:t>7,27</a:t>
                      </a:r>
                      <a:endParaRPr lang="ru-RU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j-lt"/>
                        </a:rPr>
                        <a:t>4,14</a:t>
                      </a:r>
                      <a:endParaRPr lang="ru-RU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j-lt"/>
                        </a:rPr>
                        <a:t>4,27</a:t>
                      </a:r>
                      <a:endParaRPr lang="ru-RU" sz="1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43808" y="1196752"/>
            <a:ext cx="5904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бюджета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на 2020 год и на плановый период 2021 и 2022 годов 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3401796"/>
            <a:ext cx="57606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Численность постоянного населения </a:t>
            </a: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городского </a:t>
            </a:r>
            <a:r>
              <a:rPr lang="ru-RU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поселения по состоянию 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01.01.2019 – 10 368 </a:t>
            </a:r>
            <a:r>
              <a:rPr lang="ru-RU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человек (источник – ТО ФСГС) </a:t>
            </a:r>
          </a:p>
        </p:txBody>
      </p:sp>
      <p:sp>
        <p:nvSpPr>
          <p:cNvPr id="6" name="object 2"/>
          <p:cNvSpPr>
            <a:spLocks noChangeArrowheads="1"/>
          </p:cNvSpPr>
          <p:nvPr/>
        </p:nvSpPr>
        <p:spPr bwMode="auto">
          <a:xfrm>
            <a:off x="467544" y="1093568"/>
            <a:ext cx="2195736" cy="203200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9453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6" descr="money_6d42b05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5464" y1="22203" x2="5464" y2="22203"/>
                        <a14:foregroundMark x1="59934" y1="34915" x2="59934" y2="34915"/>
                        <a14:foregroundMark x1="67053" y1="14237" x2="67053" y2="14237"/>
                        <a14:foregroundMark x1="67715" y1="5763" x2="67715" y2="5763"/>
                        <a14:foregroundMark x1="81954" y1="21017" x2="81954" y2="21017"/>
                        <a14:foregroundMark x1="87748" y1="65254" x2="87748" y2="65254"/>
                        <a14:foregroundMark x1="78974" y1="65763" x2="78974" y2="65763"/>
                        <a14:foregroundMark x1="67053" y1="47119" x2="67053" y2="47119"/>
                        <a14:foregroundMark x1="84272" y1="50678" x2="84272" y2="50678"/>
                        <a14:foregroundMark x1="92550" y1="54915" x2="92550" y2="54915"/>
                        <a14:foregroundMark x1="45199" y1="77966" x2="45199" y2="77966"/>
                        <a14:foregroundMark x1="62914" y1="75593" x2="62914" y2="75593"/>
                        <a14:foregroundMark x1="50497" y1="94915" x2="50497" y2="94915"/>
                        <a14:foregroundMark x1="84768" y1="12542" x2="84768" y2="12542"/>
                        <a14:foregroundMark x1="91887" y1="7119" x2="91887" y2="7119"/>
                        <a14:foregroundMark x1="66556" y1="82881" x2="66556" y2="82881"/>
                        <a14:foregroundMark x1="62914" y1="72542" x2="62914" y2="72542"/>
                        <a14:foregroundMark x1="93046" y1="11356" x2="93046" y2="11356"/>
                        <a14:foregroundMark x1="68212" y1="76780" x2="68212" y2="76780"/>
                        <a14:foregroundMark x1="87748" y1="9492" x2="87748" y2="9492"/>
                        <a14:foregroundMark x1="83113" y1="9322" x2="83113" y2="9322"/>
                        <a14:foregroundMark x1="84437" y1="6441" x2="84437" y2="6441"/>
                        <a14:foregroundMark x1="91391" y1="4237" x2="91391" y2="4237"/>
                        <a14:foregroundMark x1="95695" y1="6441" x2="95695" y2="6441"/>
                        <a14:foregroundMark x1="94536" y1="4237" x2="94536" y2="4237"/>
                      </a14:backgroundRemoval>
                    </a14:imgEffect>
                    <a14:imgEffect>
                      <a14:brightnessContrast bright="-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43422" y="77527"/>
            <a:ext cx="1979712" cy="193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3490" name="Group 27"/>
          <p:cNvGrpSpPr>
            <a:grpSpLocks/>
          </p:cNvGrpSpPr>
          <p:nvPr/>
        </p:nvGrpSpPr>
        <p:grpSpPr bwMode="auto">
          <a:xfrm>
            <a:off x="468313" y="674687"/>
            <a:ext cx="8281987" cy="5778500"/>
            <a:chOff x="476" y="425"/>
            <a:chExt cx="5217" cy="3640"/>
          </a:xfrm>
        </p:grpSpPr>
        <p:sp>
          <p:nvSpPr>
            <p:cNvPr id="63492" name="Rectangle 4"/>
            <p:cNvSpPr>
              <a:spLocks noChangeArrowheads="1"/>
            </p:cNvSpPr>
            <p:nvPr/>
          </p:nvSpPr>
          <p:spPr bwMode="auto">
            <a:xfrm>
              <a:off x="1519" y="425"/>
              <a:ext cx="403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 dirty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63493" name="AutoShape 12"/>
            <p:cNvSpPr>
              <a:spLocks noChangeArrowheads="1"/>
            </p:cNvSpPr>
            <p:nvPr/>
          </p:nvSpPr>
          <p:spPr bwMode="auto">
            <a:xfrm>
              <a:off x="2426" y="969"/>
              <a:ext cx="2495" cy="329"/>
            </a:xfrm>
            <a:prstGeom prst="flowChartAlternateProcess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>
                  <a:solidFill>
                    <a:prstClr val="white"/>
                  </a:solidFill>
                  <a:latin typeface="Times New Roman" pitchFamily="18" charset="0"/>
                </a:rPr>
                <a:t>Доходы бюджета</a:t>
              </a:r>
            </a:p>
          </p:txBody>
        </p:sp>
        <p:sp>
          <p:nvSpPr>
            <p:cNvPr id="63494" name="AutoShape 13"/>
            <p:cNvSpPr>
              <a:spLocks noChangeArrowheads="1"/>
            </p:cNvSpPr>
            <p:nvPr/>
          </p:nvSpPr>
          <p:spPr bwMode="auto">
            <a:xfrm>
              <a:off x="476" y="1480"/>
              <a:ext cx="1679" cy="317"/>
            </a:xfrm>
            <a:prstGeom prst="flowChartAlternateProcess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>
                  <a:solidFill>
                    <a:prstClr val="white"/>
                  </a:solidFill>
                  <a:latin typeface="Times New Roman" pitchFamily="18" charset="0"/>
                </a:rPr>
                <a:t>Налоговые </a:t>
              </a:r>
              <a:r>
                <a:rPr lang="ru-RU" sz="1600" b="1" dirty="0">
                  <a:solidFill>
                    <a:prstClr val="white"/>
                  </a:solidFill>
                  <a:latin typeface="Times New Roman" pitchFamily="18" charset="0"/>
                </a:rPr>
                <a:t>доходы</a:t>
              </a:r>
            </a:p>
          </p:txBody>
        </p:sp>
        <p:sp>
          <p:nvSpPr>
            <p:cNvPr id="63495" name="AutoShape 14"/>
            <p:cNvSpPr>
              <a:spLocks noChangeArrowheads="1"/>
            </p:cNvSpPr>
            <p:nvPr/>
          </p:nvSpPr>
          <p:spPr bwMode="auto">
            <a:xfrm>
              <a:off x="2245" y="1480"/>
              <a:ext cx="1679" cy="317"/>
            </a:xfrm>
            <a:prstGeom prst="flowChartAlternateProcess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prstClr val="white"/>
                  </a:solidFill>
                  <a:latin typeface="Times New Roman" pitchFamily="18" charset="0"/>
                </a:rPr>
                <a:t>Неналоговые доходы</a:t>
              </a:r>
            </a:p>
          </p:txBody>
        </p:sp>
        <p:sp>
          <p:nvSpPr>
            <p:cNvPr id="63496" name="AutoShape 15"/>
            <p:cNvSpPr>
              <a:spLocks noChangeArrowheads="1"/>
            </p:cNvSpPr>
            <p:nvPr/>
          </p:nvSpPr>
          <p:spPr bwMode="auto">
            <a:xfrm>
              <a:off x="4014" y="1480"/>
              <a:ext cx="1679" cy="317"/>
            </a:xfrm>
            <a:prstGeom prst="flowChartAlternateProcess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>
                  <a:solidFill>
                    <a:prstClr val="white"/>
                  </a:solidFill>
                  <a:latin typeface="Times New Roman" pitchFamily="18" charset="0"/>
                </a:rPr>
                <a:t>Безвозмездные поступления</a:t>
              </a:r>
            </a:p>
          </p:txBody>
        </p:sp>
        <p:sp>
          <p:nvSpPr>
            <p:cNvPr id="63497" name="AutoShape 16"/>
            <p:cNvSpPr>
              <a:spLocks noChangeArrowheads="1"/>
            </p:cNvSpPr>
            <p:nvPr/>
          </p:nvSpPr>
          <p:spPr bwMode="auto">
            <a:xfrm>
              <a:off x="476" y="1797"/>
              <a:ext cx="1678" cy="2268"/>
            </a:xfrm>
            <a:prstGeom prst="flowChartAlternateProcess">
              <a:avLst/>
            </a:prstGeom>
            <a:solidFill>
              <a:srgbClr val="FF9933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</a:rPr>
                <a:t>Поступления от уплаты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</a:rPr>
                <a:t>налогов, установленных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</a:rPr>
                <a:t>Налоговым кодексом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</a:rPr>
                <a:t>Российской Федерации,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</a:rPr>
                <a:t>например: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</a:rPr>
                <a:t>- акцизы;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</a:rPr>
                <a:t>- налог на доходы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</a:rPr>
                <a:t>физических лиц</a:t>
              </a:r>
              <a:r>
                <a:rPr lang="ru-RU" sz="1600" b="1" dirty="0" smtClean="0">
                  <a:solidFill>
                    <a:prstClr val="black"/>
                  </a:solidFill>
                  <a:latin typeface="Times New Roman" pitchFamily="18" charset="0"/>
                </a:rPr>
                <a:t>;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 smtClean="0">
                  <a:solidFill>
                    <a:prstClr val="black"/>
                  </a:solidFill>
                  <a:latin typeface="Times New Roman" pitchFamily="18" charset="0"/>
                </a:rPr>
                <a:t>-налог на имущество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 smtClean="0">
                  <a:solidFill>
                    <a:prstClr val="black"/>
                  </a:solidFill>
                  <a:latin typeface="Times New Roman" pitchFamily="18" charset="0"/>
                </a:rPr>
                <a:t> физических лиц;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 smtClean="0">
                  <a:solidFill>
                    <a:prstClr val="black"/>
                  </a:solidFill>
                  <a:latin typeface="Times New Roman" pitchFamily="18" charset="0"/>
                </a:rPr>
                <a:t>-земельный налог;</a:t>
              </a:r>
              <a:endParaRPr lang="ru-RU" sz="1600" b="1" dirty="0">
                <a:solidFill>
                  <a:prstClr val="black"/>
                </a:solidFill>
                <a:latin typeface="Times New Roman" pitchFamily="18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</a:rPr>
                <a:t>- другие налоги.</a:t>
              </a:r>
            </a:p>
          </p:txBody>
        </p:sp>
        <p:sp>
          <p:nvSpPr>
            <p:cNvPr id="63498" name="AutoShape 17"/>
            <p:cNvSpPr>
              <a:spLocks noChangeArrowheads="1"/>
            </p:cNvSpPr>
            <p:nvPr/>
          </p:nvSpPr>
          <p:spPr bwMode="auto">
            <a:xfrm>
              <a:off x="2245" y="1797"/>
              <a:ext cx="1678" cy="2268"/>
            </a:xfrm>
            <a:prstGeom prst="flowChartAlternateProcess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>
                  <a:solidFill>
                    <a:prstClr val="black"/>
                  </a:solidFill>
                  <a:latin typeface="Times New Roman" pitchFamily="18" charset="0"/>
                </a:rPr>
                <a:t>Поступления от уплаты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>
                  <a:solidFill>
                    <a:prstClr val="black"/>
                  </a:solidFill>
                  <a:latin typeface="Times New Roman" pitchFamily="18" charset="0"/>
                </a:rPr>
                <a:t>других платежей и сборов,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>
                  <a:solidFill>
                    <a:prstClr val="black"/>
                  </a:solidFill>
                  <a:latin typeface="Times New Roman" pitchFamily="18" charset="0"/>
                </a:rPr>
                <a:t>установленных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>
                  <a:solidFill>
                    <a:prstClr val="black"/>
                  </a:solidFill>
                  <a:latin typeface="Times New Roman" pitchFamily="18" charset="0"/>
                </a:rPr>
                <a:t>Законодательством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>
                  <a:solidFill>
                    <a:prstClr val="black"/>
                  </a:solidFill>
                  <a:latin typeface="Times New Roman" pitchFamily="18" charset="0"/>
                </a:rPr>
                <a:t>Российской Федерации,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>
                  <a:solidFill>
                    <a:prstClr val="black"/>
                  </a:solidFill>
                  <a:latin typeface="Times New Roman" pitchFamily="18" charset="0"/>
                </a:rPr>
                <a:t>а также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>
                  <a:solidFill>
                    <a:prstClr val="black"/>
                  </a:solidFill>
                  <a:latin typeface="Times New Roman" pitchFamily="18" charset="0"/>
                </a:rPr>
                <a:t>штрафов за нарушение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>
                  <a:solidFill>
                    <a:prstClr val="black"/>
                  </a:solidFill>
                  <a:latin typeface="Times New Roman" pitchFamily="18" charset="0"/>
                </a:rPr>
                <a:t>законодательства,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>
                  <a:solidFill>
                    <a:prstClr val="black"/>
                  </a:solidFill>
                  <a:latin typeface="Times New Roman" pitchFamily="18" charset="0"/>
                </a:rPr>
                <a:t>например: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>
                  <a:solidFill>
                    <a:prstClr val="black"/>
                  </a:solidFill>
                  <a:latin typeface="Times New Roman" pitchFamily="18" charset="0"/>
                </a:rPr>
                <a:t>-доходы от использования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>
                  <a:solidFill>
                    <a:prstClr val="black"/>
                  </a:solidFill>
                  <a:latin typeface="Times New Roman" pitchFamily="18" charset="0"/>
                </a:rPr>
                <a:t>муниципального имущества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>
                  <a:solidFill>
                    <a:prstClr val="black"/>
                  </a:solidFill>
                  <a:latin typeface="Times New Roman" pitchFamily="18" charset="0"/>
                </a:rPr>
                <a:t>и земли;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>
                  <a:solidFill>
                    <a:prstClr val="black"/>
                  </a:solidFill>
                  <a:latin typeface="Times New Roman" pitchFamily="18" charset="0"/>
                </a:rPr>
                <a:t>- штрафные санкции;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>
                  <a:solidFill>
                    <a:prstClr val="black"/>
                  </a:solidFill>
                  <a:latin typeface="Times New Roman" pitchFamily="18" charset="0"/>
                </a:rPr>
                <a:t>- другие.</a:t>
              </a:r>
            </a:p>
          </p:txBody>
        </p:sp>
        <p:sp>
          <p:nvSpPr>
            <p:cNvPr id="63499" name="AutoShape 18"/>
            <p:cNvSpPr>
              <a:spLocks noChangeArrowheads="1"/>
            </p:cNvSpPr>
            <p:nvPr/>
          </p:nvSpPr>
          <p:spPr bwMode="auto">
            <a:xfrm>
              <a:off x="4014" y="1797"/>
              <a:ext cx="1678" cy="2268"/>
            </a:xfrm>
            <a:prstGeom prst="flowChartAlternateProcess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</a:rPr>
                <a:t>Поступления от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</a:rPr>
                <a:t>других бюджетов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</a:rPr>
                <a:t>бюджетной системы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</a:rPr>
                <a:t>(межбюджетные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 smtClean="0">
                  <a:solidFill>
                    <a:prstClr val="black"/>
                  </a:solidFill>
                  <a:latin typeface="Times New Roman" pitchFamily="18" charset="0"/>
                </a:rPr>
                <a:t>трансферты).</a:t>
              </a:r>
              <a:endParaRPr lang="ru-RU" sz="1600" b="1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3500" name="Line 21"/>
            <p:cNvSpPr>
              <a:spLocks noChangeShapeType="1"/>
            </p:cNvSpPr>
            <p:nvPr/>
          </p:nvSpPr>
          <p:spPr bwMode="auto">
            <a:xfrm>
              <a:off x="3651" y="129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3501" name="Line 22"/>
            <p:cNvSpPr>
              <a:spLocks noChangeShapeType="1"/>
            </p:cNvSpPr>
            <p:nvPr/>
          </p:nvSpPr>
          <p:spPr bwMode="auto">
            <a:xfrm flipH="1">
              <a:off x="1292" y="1389"/>
              <a:ext cx="23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3502" name="Line 23"/>
            <p:cNvSpPr>
              <a:spLocks noChangeShapeType="1"/>
            </p:cNvSpPr>
            <p:nvPr/>
          </p:nvSpPr>
          <p:spPr bwMode="auto">
            <a:xfrm>
              <a:off x="1292" y="1389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3503" name="Line 24"/>
            <p:cNvSpPr>
              <a:spLocks noChangeShapeType="1"/>
            </p:cNvSpPr>
            <p:nvPr/>
          </p:nvSpPr>
          <p:spPr bwMode="auto">
            <a:xfrm>
              <a:off x="3651" y="1389"/>
              <a:ext cx="12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3504" name="Line 25"/>
            <p:cNvSpPr>
              <a:spLocks noChangeShapeType="1"/>
            </p:cNvSpPr>
            <p:nvPr/>
          </p:nvSpPr>
          <p:spPr bwMode="auto">
            <a:xfrm>
              <a:off x="4921" y="1389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3505" name="Line 26"/>
            <p:cNvSpPr>
              <a:spLocks noChangeShapeType="1"/>
            </p:cNvSpPr>
            <p:nvPr/>
          </p:nvSpPr>
          <p:spPr bwMode="auto">
            <a:xfrm>
              <a:off x="3107" y="1389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sp>
        <p:nvSpPr>
          <p:cNvPr id="63491" name="Slide Number Placeholder 5"/>
          <p:cNvSpPr txBox="1">
            <a:spLocks noGrp="1"/>
          </p:cNvSpPr>
          <p:nvPr/>
        </p:nvSpPr>
        <p:spPr bwMode="auto">
          <a:xfrm>
            <a:off x="8748713" y="6492875"/>
            <a:ext cx="3952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86EFBFE-1767-4DE9-B1C3-0153FDAF9989}" type="slidenum">
              <a:rPr lang="en-US" altLang="ru-RU" sz="1200">
                <a:solidFill>
                  <a:srgbClr val="898989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ru-RU" sz="1200">
              <a:solidFill>
                <a:srgbClr val="898989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31710" y="674687"/>
            <a:ext cx="6017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городского поселения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2030493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6153" y="653787"/>
            <a:ext cx="79205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Нормативы зачислений налоговых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неналоговых доходов в бюджет городского поселения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43635157"/>
              </p:ext>
            </p:extLst>
          </p:nvPr>
        </p:nvGraphicFramePr>
        <p:xfrm>
          <a:off x="755576" y="1556792"/>
          <a:ext cx="7148320" cy="324036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460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104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917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4675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Налоги и сборы,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установленные законодательством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 поселения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1425">
                <a:tc rowSpan="5"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федеральные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1. Акцизы, в том числе</a:t>
                      </a:r>
                      <a:endParaRPr lang="ru-RU" sz="1600" b="1" i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b="1" i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142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доходы от уплаты акцизов на нефтепродукты</a:t>
                      </a:r>
                      <a:endParaRPr lang="ru-RU" sz="1600" b="1" i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0,1930 </a:t>
                      </a:r>
                      <a:r>
                        <a:rPr lang="ru-RU" sz="1600" b="1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%</a:t>
                      </a:r>
                      <a:endParaRPr lang="ru-RU" sz="16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142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 2. Налог на доходы физических лиц</a:t>
                      </a:r>
                      <a:endParaRPr lang="ru-RU" sz="1600" b="1" i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10 %</a:t>
                      </a:r>
                      <a:endParaRPr lang="ru-RU" sz="16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563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   3</a:t>
                      </a:r>
                      <a:r>
                        <a:rPr lang="ru-RU" sz="160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. Налоги со специальными налоговыми </a:t>
                      </a:r>
                      <a:r>
                        <a:rPr lang="ru-RU" sz="160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режимами:</a:t>
                      </a:r>
                      <a:endParaRPr lang="ru-RU" sz="16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 </a:t>
                      </a:r>
                      <a:endParaRPr lang="ru-RU" sz="16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042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единый сельскохозяйственный налог</a:t>
                      </a:r>
                      <a:endParaRPr lang="ru-RU" sz="16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50 %</a:t>
                      </a:r>
                      <a:endParaRPr lang="ru-RU" sz="16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4484"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 baseline="0" dirty="0" smtClean="0">
                          <a:solidFill>
                            <a:schemeClr val="tx1"/>
                          </a:solidFill>
                        </a:rPr>
                        <a:t>местные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   1. </a:t>
                      </a:r>
                      <a:r>
                        <a:rPr lang="ru-RU" sz="160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Налог на имущество физических лиц</a:t>
                      </a:r>
                      <a:endParaRPr lang="ru-RU" sz="16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100 %</a:t>
                      </a:r>
                      <a:endParaRPr lang="ru-RU" sz="16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1878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   2. </a:t>
                      </a:r>
                      <a:r>
                        <a:rPr lang="ru-RU" sz="160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Земельный налог</a:t>
                      </a:r>
                      <a:endParaRPr lang="ru-RU" sz="16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100 %</a:t>
                      </a:r>
                      <a:endParaRPr lang="ru-RU" sz="16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35082478"/>
              </p:ext>
            </p:extLst>
          </p:nvPr>
        </p:nvGraphicFramePr>
        <p:xfrm>
          <a:off x="755576" y="4916016"/>
          <a:ext cx="7148320" cy="64807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460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104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917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807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Неналоговые доходы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 поселения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33452728"/>
              </p:ext>
            </p:extLst>
          </p:nvPr>
        </p:nvGraphicFramePr>
        <p:xfrm>
          <a:off x="755576" y="5420073"/>
          <a:ext cx="7128792" cy="6012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2565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01216"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 1. Доходы от использования имущества, находящегося в муниципальной собственности</a:t>
                      </a:r>
                      <a:endParaRPr lang="ru-RU" sz="1600" b="0" i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100 %</a:t>
                      </a:r>
                      <a:endParaRPr lang="ru-RU" sz="1600" b="0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45546035"/>
              </p:ext>
            </p:extLst>
          </p:nvPr>
        </p:nvGraphicFramePr>
        <p:xfrm>
          <a:off x="779648" y="5996136"/>
          <a:ext cx="7104720" cy="67322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2388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658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73224"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 2. Доходы от продажи материальных и нематериальных активов</a:t>
                      </a:r>
                      <a:endParaRPr lang="ru-RU" sz="1600" b="0" i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100 %</a:t>
                      </a:r>
                      <a:endParaRPr lang="ru-RU" sz="1600" b="0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50420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5532" y="786220"/>
            <a:ext cx="3219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Виды доходов</a:t>
            </a:r>
          </a:p>
        </p:txBody>
      </p:sp>
      <p:graphicFrame>
        <p:nvGraphicFramePr>
          <p:cNvPr id="5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50774100"/>
              </p:ext>
            </p:extLst>
          </p:nvPr>
        </p:nvGraphicFramePr>
        <p:xfrm>
          <a:off x="304800" y="1340768"/>
          <a:ext cx="4000528" cy="19202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0005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Налоговые  доходы </a:t>
                      </a:r>
                      <a:endParaRPr lang="ru-RU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90027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-Налог на доходы физических лиц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-Акцизы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Налог на имущество физических лиц     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Земельный налог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Единый сельскохозяйственный налог</a:t>
                      </a:r>
                    </a:p>
                    <a:p>
                      <a:pPr algn="l">
                        <a:buFontTx/>
                        <a:buChar char="-"/>
                      </a:pP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5128397"/>
              </p:ext>
            </p:extLst>
          </p:nvPr>
        </p:nvGraphicFramePr>
        <p:xfrm>
          <a:off x="304800" y="3057860"/>
          <a:ext cx="4000528" cy="143256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0005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2433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Неналоговые  доходы </a:t>
                      </a:r>
                      <a:endParaRPr lang="ru-RU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45968">
                <a:tc>
                  <a:txBody>
                    <a:bodyPr/>
                    <a:lstStyle/>
                    <a:p>
                      <a:pPr algn="l">
                        <a:buFontTx/>
                        <a:buChar char="-"/>
                      </a:pPr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Аренда имущества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Доходы</a:t>
                      </a:r>
                      <a:r>
                        <a:rPr lang="ru-RU" sz="16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от реализации имущества, в </a:t>
                      </a:r>
                      <a:r>
                        <a:rPr lang="ru-RU" sz="160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т.ч</a:t>
                      </a:r>
                      <a:r>
                        <a:rPr lang="ru-RU" sz="16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. земельных участков</a:t>
                      </a:r>
                    </a:p>
                    <a:p>
                      <a:pPr algn="l">
                        <a:buFontTx/>
                        <a:buChar char="-"/>
                      </a:pP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7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35073161"/>
              </p:ext>
            </p:extLst>
          </p:nvPr>
        </p:nvGraphicFramePr>
        <p:xfrm>
          <a:off x="304800" y="4293096"/>
          <a:ext cx="4000528" cy="2058536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0005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Безвозмездные перечисления</a:t>
                      </a:r>
                      <a:endParaRPr lang="ru-RU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588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 том числе поступления от других бюджетов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(федерального и регионального уровней)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Их также</a:t>
                      </a:r>
                      <a:r>
                        <a:rPr lang="ru-RU" sz="16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называют -м</a:t>
                      </a:r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ежбюджетные трансферты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301306" y="750781"/>
            <a:ext cx="484269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Структура доходов бюджета </a:t>
            </a:r>
            <a:r>
              <a:rPr lang="ru-RU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городского </a:t>
            </a:r>
            <a:r>
              <a:rPr lang="ru-RU" b="1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поселения на </a:t>
            </a:r>
            <a:r>
              <a:rPr lang="ru-RU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2020 </a:t>
            </a:r>
            <a:r>
              <a:rPr lang="ru-RU" b="1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год </a:t>
            </a:r>
            <a:r>
              <a:rPr lang="ru-RU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 </a:t>
            </a:r>
            <a:r>
              <a:rPr lang="ru-RU" b="1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тыс.рублей)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78013874"/>
              </p:ext>
            </p:extLst>
          </p:nvPr>
        </p:nvGraphicFramePr>
        <p:xfrm>
          <a:off x="4818804" y="1412776"/>
          <a:ext cx="3857652" cy="210312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7146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0621">
                <a:tc>
                  <a:txBody>
                    <a:bodyPr/>
                    <a:lstStyle/>
                    <a:p>
                      <a:r>
                        <a:rPr kumimoji="0" lang="ru-RU" sz="1800" kern="1200" dirty="0" smtClean="0"/>
                        <a:t>Доходы всего</a:t>
                      </a:r>
                      <a:endParaRPr kumimoji="0" lang="ru-RU" sz="18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/>
                        <a:t>71 966,3</a:t>
                      </a:r>
                      <a:endParaRPr kumimoji="0" lang="ru-RU" sz="1800" b="1" kern="1200" dirty="0" smtClean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062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из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kumimoji="0" lang="ru-RU" sz="1800" kern="1200" dirty="0" smtClean="0"/>
                        <a:t>них</a:t>
                      </a:r>
                      <a:endParaRPr kumimoji="0" lang="ru-RU" sz="18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aseline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0621">
                <a:tc>
                  <a:txBody>
                    <a:bodyPr/>
                    <a:lstStyle/>
                    <a:p>
                      <a:r>
                        <a:rPr kumimoji="0" lang="ru-RU" sz="1800" kern="1200" dirty="0" smtClean="0"/>
                        <a:t>Налоговые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kumimoji="0" lang="ru-RU" sz="1800" kern="1200" dirty="0" smtClean="0"/>
                        <a:t>доходы</a:t>
                      </a:r>
                      <a:endParaRPr kumimoji="0" lang="ru-RU" sz="18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/>
                        <a:t>35 431,3</a:t>
                      </a:r>
                      <a:endParaRPr lang="ru-RU" sz="1800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0621">
                <a:tc>
                  <a:txBody>
                    <a:bodyPr/>
                    <a:lstStyle/>
                    <a:p>
                      <a:r>
                        <a:rPr kumimoji="0" lang="ru-RU" sz="1800" kern="1200" dirty="0" smtClean="0"/>
                        <a:t>Неналоговые</a:t>
                      </a:r>
                      <a:r>
                        <a:rPr lang="ru-RU" sz="1800" dirty="0" smtClean="0"/>
                        <a:t> </a:t>
                      </a:r>
                      <a:r>
                        <a:rPr kumimoji="0" lang="ru-RU" sz="1800" kern="1200" dirty="0" smtClean="0"/>
                        <a:t>доходы</a:t>
                      </a:r>
                      <a:endParaRPr kumimoji="0" lang="ru-RU" sz="18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/>
                        <a:t>2 518,0</a:t>
                      </a:r>
                      <a:endParaRPr lang="ru-RU" sz="1800" baseline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858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Безвозмездные </a:t>
                      </a:r>
                      <a:r>
                        <a:rPr kumimoji="0" lang="ru-RU" sz="1800" kern="1200" dirty="0" smtClean="0"/>
                        <a:t>перечисления</a:t>
                      </a:r>
                      <a:endParaRPr kumimoji="0" lang="ru-RU" sz="18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/>
                        <a:t>34 017,0</a:t>
                      </a:r>
                      <a:endParaRPr lang="ru-RU" sz="1800" baseline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10" name="Содержимое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51228736"/>
              </p:ext>
            </p:extLst>
          </p:nvPr>
        </p:nvGraphicFramePr>
        <p:xfrm>
          <a:off x="4661346" y="3573016"/>
          <a:ext cx="4482654" cy="3507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371235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685971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Доходы городского поселения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(структура)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44977" y="1115685"/>
            <a:ext cx="19442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( </a:t>
            </a:r>
            <a:r>
              <a:rPr lang="ru-RU" dirty="0" err="1"/>
              <a:t>тыс.рублей</a:t>
            </a:r>
            <a:r>
              <a:rPr lang="ru-RU" dirty="0"/>
              <a:t>)</a:t>
            </a:r>
          </a:p>
        </p:txBody>
      </p:sp>
      <p:graphicFrame>
        <p:nvGraphicFramePr>
          <p:cNvPr id="7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3618195"/>
              </p:ext>
            </p:extLst>
          </p:nvPr>
        </p:nvGraphicFramePr>
        <p:xfrm>
          <a:off x="225735" y="1453066"/>
          <a:ext cx="8594725" cy="5287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199237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496539" y="692696"/>
            <a:ext cx="83534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Динамика  поступления налоговых </a:t>
            </a: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доходов 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бюджета </a:t>
            </a: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городского поселения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,  </a:t>
            </a: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тыс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. рублей</a:t>
            </a:r>
          </a:p>
        </p:txBody>
      </p:sp>
      <p:graphicFrame>
        <p:nvGraphicFramePr>
          <p:cNvPr id="8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90926986"/>
              </p:ext>
            </p:extLst>
          </p:nvPr>
        </p:nvGraphicFramePr>
        <p:xfrm>
          <a:off x="299688" y="1244600"/>
          <a:ext cx="8747125" cy="561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956843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0" y="6669360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467544" y="704890"/>
            <a:ext cx="83534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Динамика  поступления </a:t>
            </a: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неналоговых 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доходов бюджета </a:t>
            </a: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городского поселения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,  </a:t>
            </a: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тыс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. рублей</a:t>
            </a:r>
          </a:p>
        </p:txBody>
      </p:sp>
      <p:graphicFrame>
        <p:nvGraphicFramePr>
          <p:cNvPr id="8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30574914"/>
              </p:ext>
            </p:extLst>
          </p:nvPr>
        </p:nvGraphicFramePr>
        <p:xfrm>
          <a:off x="205234" y="1414711"/>
          <a:ext cx="875925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917521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67047" y="776759"/>
            <a:ext cx="83534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ysClr val="window" lastClr="FFFFFF">
                <a:alpha val="40000"/>
              </a:sys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Динамика безвозмездных </a:t>
            </a:r>
            <a:r>
              <a:rPr kumimoji="0" lang="ru-RU" sz="2000" b="1" i="1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поступлений </a:t>
            </a: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бюджета </a:t>
            </a:r>
            <a:r>
              <a:rPr kumimoji="0" lang="ru-RU" sz="2000" b="1" i="1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/>
            </a:r>
            <a:br>
              <a:rPr kumimoji="0" lang="ru-RU" sz="2000" b="1" i="1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</a:b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городского </a:t>
            </a:r>
            <a:r>
              <a:rPr kumimoji="0" lang="ru-RU" sz="2000" b="1" i="1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поселения, тыс. руб.</a:t>
            </a:r>
          </a:p>
        </p:txBody>
      </p:sp>
      <p:graphicFrame>
        <p:nvGraphicFramePr>
          <p:cNvPr id="6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53464546"/>
              </p:ext>
            </p:extLst>
          </p:nvPr>
        </p:nvGraphicFramePr>
        <p:xfrm>
          <a:off x="179512" y="1474143"/>
          <a:ext cx="8738741" cy="5237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796994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97920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Расходы бюджета городского поселения</a:t>
            </a:r>
          </a:p>
          <a:p>
            <a:pPr algn="ctr"/>
            <a:endParaRPr lang="ru-RU" sz="1000" b="1" u="sng" dirty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pPr algn="ctr"/>
            <a:r>
              <a:rPr lang="ru-RU" b="1" u="sng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Расходы </a:t>
            </a:r>
            <a:r>
              <a:rPr lang="ru-RU" b="1" u="sng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бюджета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– денежные средства, направляемые на финансовое обеспечение задач и функций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городского поселения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  <a:p>
            <a:pPr algn="ctr"/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Содержимое 5" descr="1288003760_calculatorsave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95536" y="2719992"/>
            <a:ext cx="3430891" cy="300219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graphicFrame>
        <p:nvGraphicFramePr>
          <p:cNvPr id="7" name="Содержимое 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xmlns="" val="3164704493"/>
              </p:ext>
            </p:extLst>
          </p:nvPr>
        </p:nvGraphicFramePr>
        <p:xfrm>
          <a:off x="4067944" y="1772816"/>
          <a:ext cx="4753527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023494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6260" y="764704"/>
            <a:ext cx="2519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1919148"/>
            <a:ext cx="878497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ru-RU" sz="10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Вводная часть - слайд 3-9</a:t>
            </a:r>
          </a:p>
          <a:p>
            <a:pPr marL="0" lvl="1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lvl="1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Общие характеристики бюджета городского поселения - слайд 10-11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lvl="1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Доходы бюджета городского поселения – слайд 12-18</a:t>
            </a:r>
          </a:p>
          <a:p>
            <a:pPr marL="0" lvl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городского поселения – слайд 19-27</a:t>
            </a:r>
          </a:p>
          <a:p>
            <a:pPr marL="0" lvl="1"/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Межбюджетные отношения - слайд 28-31</a:t>
            </a:r>
          </a:p>
          <a:p>
            <a:pPr marL="0" lvl="1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5" name="Picture 4" descr="http://fs.homegate.ru/file/26675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95536" y="476672"/>
            <a:ext cx="1862137" cy="1943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79762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7" y="707212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на 2020 год и на плановый период 2021 и 2022 годов</a:t>
            </a:r>
          </a:p>
          <a:p>
            <a:pPr algn="ctr"/>
            <a:endParaRPr lang="ru-RU" sz="32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6660232" y="1763524"/>
            <a:ext cx="1584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prstClr val="black"/>
                </a:solidFill>
                <a:latin typeface="Bookman Old Style" pitchFamily="18" charset="0"/>
              </a:rPr>
              <a:t>(тыс.руб.)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3704969"/>
              </p:ext>
            </p:extLst>
          </p:nvPr>
        </p:nvGraphicFramePr>
        <p:xfrm>
          <a:off x="395537" y="2276872"/>
          <a:ext cx="8424862" cy="4335461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9360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604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211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88071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/>
                        <a:t>Раздел</a:t>
                      </a:r>
                      <a:endParaRPr lang="ru-RU" sz="1800" dirty="0"/>
                    </a:p>
                  </a:txBody>
                  <a:tcPr marL="91439" marR="91439" marT="45722" marB="45722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/>
                        <a:t>Наименование</a:t>
                      </a:r>
                      <a:endParaRPr lang="ru-RU" sz="1800" dirty="0"/>
                    </a:p>
                  </a:txBody>
                  <a:tcPr marL="91439" marR="91439" marT="45722" marB="45722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/>
                        <a:t>2020  год</a:t>
                      </a:r>
                      <a:endParaRPr lang="ru-RU" sz="1800" dirty="0"/>
                    </a:p>
                  </a:txBody>
                  <a:tcPr marL="91439" marR="91439" marT="45722" marB="45722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/>
                        <a:t> 2021  год</a:t>
                      </a:r>
                      <a:endParaRPr lang="ru-RU" sz="1800" dirty="0"/>
                    </a:p>
                  </a:txBody>
                  <a:tcPr marL="91439" marR="91439" marT="45722" marB="45722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/>
                        <a:t>2022  год</a:t>
                      </a:r>
                      <a:endParaRPr lang="ru-RU" sz="1800" dirty="0"/>
                    </a:p>
                  </a:txBody>
                  <a:tcPr marL="91439" marR="91439" marT="45722" marB="45722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856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/>
                        <a:t>01</a:t>
                      </a:r>
                      <a:endParaRPr lang="ru-RU" sz="1800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800" dirty="0" smtClean="0"/>
                        <a:t>ОБЩЕГОСУДАРСТВЕННЫЕ ВОПРОСЫ</a:t>
                      </a:r>
                      <a:endParaRPr lang="ru-RU" sz="1800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3 395,8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1999" marT="762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2 871,6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1999" marT="762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3 902,6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1999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444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/>
                        <a:t>03</a:t>
                      </a:r>
                      <a:endParaRPr lang="ru-RU" sz="1800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800" dirty="0" smtClean="0"/>
                        <a:t>НАЦИОНАЛЬНАЯ БЕЗОПАСНОСТЬ И ПРАВООХРАНИТЕЛЬНАЯ ДЕЯТЕЛЬНОСТЬ</a:t>
                      </a:r>
                      <a:endParaRPr lang="ru-RU" sz="1800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1 289,9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1999" marT="762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2 529,0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1999" marT="762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2 529,0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1999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856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/>
                        <a:t>04</a:t>
                      </a:r>
                      <a:endParaRPr lang="ru-RU" sz="1800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800" dirty="0" smtClean="0"/>
                        <a:t>НАЦИОНАЛЬНАЯ ЭКОНОМИКА</a:t>
                      </a:r>
                      <a:endParaRPr lang="ru-RU" sz="1800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39 480,3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1999" marT="762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15 469,1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1999" marT="762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15 740,3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1999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011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/>
                        <a:t>05</a:t>
                      </a:r>
                      <a:endParaRPr lang="ru-RU" sz="1800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800" dirty="0" smtClean="0"/>
                        <a:t>ЖИЛИЩНО-КОММУНАЛЬНОЕ ХОЗЯЙСТВО</a:t>
                      </a:r>
                      <a:endParaRPr lang="ru-RU" sz="1800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30 895,3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1999" marT="762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21 755,0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1999" marT="762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21 755,0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1999" marT="762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856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/>
                        <a:t>08</a:t>
                      </a:r>
                      <a:endParaRPr lang="ru-RU" sz="1800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800" dirty="0" smtClean="0"/>
                        <a:t>КУЛЬТУРА, КИНЕМАТОГРАФИЯ</a:t>
                      </a:r>
                      <a:endParaRPr lang="ru-RU" sz="1800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/>
                        <a:t>110,0</a:t>
                      </a:r>
                      <a:endParaRPr lang="ru-RU" sz="1800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1999" marT="762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/>
                        <a:t>110, 0</a:t>
                      </a:r>
                      <a:endParaRPr lang="ru-RU" sz="1800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1999" marT="762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/>
                        <a:t>110,0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1999" marT="762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856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/>
                        <a:t>11</a:t>
                      </a:r>
                      <a:endParaRPr lang="ru-RU" sz="1800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800" dirty="0" smtClean="0"/>
                        <a:t>ФИЗИЧЕСКАЯ КУЛЬТУРА И СПОРТ</a:t>
                      </a:r>
                      <a:endParaRPr lang="ru-RU" sz="1800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195,0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1999" marT="762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195,0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1999" marT="762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195,0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1999" marT="762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8566"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ru-RU" sz="1800" dirty="0" smtClean="0"/>
                        <a:t>ИТОГО</a:t>
                      </a:r>
                      <a:endParaRPr lang="ru-RU" sz="1800" b="1" dirty="0"/>
                    </a:p>
                  </a:txBody>
                  <a:tcPr marL="91439" marR="91439" marT="45722" marB="45722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75 366,3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017" marR="71999" marT="9017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42 929,7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017" marR="71999" marT="9017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44 231,9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017" marR="71999" marT="9017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57960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92696"/>
            <a:ext cx="8882784" cy="100811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по отраслям</a:t>
            </a:r>
            <a:b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году, %</a:t>
            </a:r>
            <a:endParaRPr lang="ru-RU" sz="36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48174765"/>
              </p:ext>
            </p:extLst>
          </p:nvPr>
        </p:nvGraphicFramePr>
        <p:xfrm>
          <a:off x="174400" y="1388468"/>
          <a:ext cx="8815888" cy="5469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439834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6768" y="692696"/>
            <a:ext cx="7641656" cy="7920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бюджета на 2020 год в расчете на 1-го жителя в разрезе основных направлений (руб.)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15868" y="1699937"/>
            <a:ext cx="3600000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ОБЩЕГОСУДАРСТВЕННЫЕ ВОПРОСЫ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5868" y="3566665"/>
            <a:ext cx="3600000" cy="60220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НАЦИОНАЛЬНАЯ</a:t>
            </a:r>
            <a:r>
              <a:rPr lang="ru-RU" sz="1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ЭКОНОМИКА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5868" y="4297652"/>
            <a:ext cx="3600000" cy="70930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ЖИЛИЩНО-КОММУНАЛЬНОЕ ХОЗЯЙСТВО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15868" y="5135743"/>
            <a:ext cx="3600000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КУЛЬТУРА</a:t>
            </a:r>
            <a:r>
              <a:rPr lang="ru-RU" sz="1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, </a:t>
            </a:r>
            <a:r>
              <a:rPr lang="ru-RU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КИНЕМАТОГРАФИЯ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688000" y="1699200"/>
            <a:ext cx="2916000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328</a:t>
            </a:r>
            <a:endParaRPr lang="ru-RU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88000" y="3567600"/>
            <a:ext cx="2916000" cy="601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3808</a:t>
            </a:r>
            <a:endParaRPr lang="ru-RU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88000" y="4298400"/>
            <a:ext cx="2916000" cy="709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2980</a:t>
            </a:r>
            <a:endParaRPr lang="ru-RU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88000" y="5137200"/>
            <a:ext cx="2916000" cy="648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4248000" y="1872467"/>
            <a:ext cx="1295624" cy="2880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4248000" y="3717032"/>
            <a:ext cx="1295624" cy="2880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4248000" y="4509120"/>
            <a:ext cx="1295624" cy="2880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4248000" y="5301208"/>
            <a:ext cx="1295624" cy="2880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15868" y="2438740"/>
            <a:ext cx="3600000" cy="9610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688000" y="2476800"/>
            <a:ext cx="2916000" cy="961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124</a:t>
            </a:r>
            <a:endParaRPr lang="ru-RU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4248000" y="2780928"/>
            <a:ext cx="1295624" cy="2880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 rot="10800000" flipV="1">
            <a:off x="515868" y="5912600"/>
            <a:ext cx="3600000" cy="5859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ФИЗИЧЕСКАЯ</a:t>
            </a:r>
            <a:r>
              <a:rPr lang="ru-RU" sz="1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КУЛЬТУРА</a:t>
            </a:r>
            <a:r>
              <a:rPr lang="ru-RU" sz="1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И СПОРТ</a:t>
            </a:r>
          </a:p>
        </p:txBody>
      </p:sp>
      <p:sp>
        <p:nvSpPr>
          <p:cNvPr id="29" name="Стрелка вправо 28"/>
          <p:cNvSpPr/>
          <p:nvPr/>
        </p:nvSpPr>
        <p:spPr>
          <a:xfrm>
            <a:off x="4247999" y="6065912"/>
            <a:ext cx="1296000" cy="288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688000" y="5912599"/>
            <a:ext cx="2916000" cy="586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19</a:t>
            </a:r>
            <a:endParaRPr lang="ru-RU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8866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107504" y="908720"/>
            <a:ext cx="8964488" cy="1296144"/>
          </a:xfrm>
        </p:spPr>
        <p:txBody>
          <a:bodyPr anchor="t">
            <a:noAutofit/>
          </a:bodyPr>
          <a:lstStyle/>
          <a:p>
            <a:pPr algn="ctr" eaLnBrk="1" hangingPunct="1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МУНИЦИПАЛЬНЫХ ПРОГРАММ ГОРОДСКОГО ПОСЕЛЕНИЯ В ОБЩЕМ ОБЪЁМЕ РАСХОДОВ МЕСТНОГО БЮДЖЕТА В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BatangChe" pitchFamily="49" charset="-127"/>
                <a:cs typeface="Times New Roman" panose="02020603050405020304" pitchFamily="18" charset="0"/>
              </a:rPr>
              <a:t>2020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ГОДУ, тыс. рублей</a:t>
            </a:r>
          </a:p>
        </p:txBody>
      </p:sp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58791710"/>
              </p:ext>
            </p:extLst>
          </p:nvPr>
        </p:nvGraphicFramePr>
        <p:xfrm>
          <a:off x="0" y="2204864"/>
          <a:ext cx="8766212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533231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27784" y="836712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4000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8847" y="1544175"/>
            <a:ext cx="6768752" cy="93610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документ, определяющий: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40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4755" y="2611578"/>
            <a:ext cx="8568952" cy="108012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0" algn="ctr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в определенной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сфере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4755" y="3978408"/>
            <a:ext cx="8568952" cy="108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0"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8000" y="5328000"/>
            <a:ext cx="8568952" cy="108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Объемы используемых финансовых ресурсов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18451" y="800491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Программный бюджет </a:t>
            </a: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(муниципальные программы)</a:t>
            </a:r>
          </a:p>
        </p:txBody>
      </p:sp>
    </p:spTree>
    <p:extLst>
      <p:ext uri="{BB962C8B-B14F-4D97-AF65-F5344CB8AC3E}">
        <p14:creationId xmlns:p14="http://schemas.microsoft.com/office/powerpoint/2010/main" xmlns="" val="2950753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animBg="1"/>
      <p:bldP spid="10" grpId="0" animBg="1"/>
      <p:bldP spid="11" grpId="0" animBg="1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0" y="581779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ysClr val="window" lastClr="FFFFFF">
                <a:alpha val="40000"/>
              </a:sys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Объемы бюджетных ассигнований на реализацию муниципальных  программ городского поселения, тыс. рублей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08150438"/>
              </p:ext>
            </p:extLst>
          </p:nvPr>
        </p:nvGraphicFramePr>
        <p:xfrm>
          <a:off x="71437" y="1412776"/>
          <a:ext cx="9001125" cy="5315712"/>
        </p:xfrm>
        <a:graphic>
          <a:graphicData uri="http://schemas.openxmlformats.org/drawingml/2006/table">
            <a:tbl>
              <a:tblPr firstRow="1" bandRow="1"/>
              <a:tblGrid>
                <a:gridCol w="64293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86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72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57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52533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муниципальных программ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Проект </a:t>
                      </a:r>
                      <a:r>
                        <a:rPr lang="ru-RU" sz="1400" dirty="0" smtClean="0">
                          <a:effectLst/>
                        </a:rPr>
                        <a:t>бюджета</a:t>
                      </a:r>
                      <a:br>
                        <a:rPr lang="ru-RU" sz="1400" dirty="0" smtClean="0">
                          <a:effectLst/>
                        </a:rPr>
                      </a:br>
                      <a:r>
                        <a:rPr lang="ru-RU" sz="1400" dirty="0" smtClean="0">
                          <a:effectLst/>
                        </a:rPr>
                        <a:t>2020 </a:t>
                      </a:r>
                      <a:r>
                        <a:rPr lang="ru-RU" sz="1400" dirty="0">
                          <a:effectLst/>
                        </a:rPr>
                        <a:t>год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Проект бюджета </a:t>
                      </a:r>
                      <a:r>
                        <a:rPr lang="ru-RU" sz="1400" dirty="0" smtClean="0">
                          <a:effectLst/>
                        </a:rPr>
                        <a:t>2021 </a:t>
                      </a:r>
                      <a:r>
                        <a:rPr lang="ru-RU" sz="1400" dirty="0">
                          <a:effectLst/>
                        </a:rPr>
                        <a:t>год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Проект бюджета </a:t>
                      </a:r>
                      <a:r>
                        <a:rPr lang="ru-RU" sz="1400" dirty="0" smtClean="0">
                          <a:effectLst/>
                        </a:rPr>
                        <a:t>2022 </a:t>
                      </a:r>
                      <a:r>
                        <a:rPr lang="ru-RU" sz="1400" dirty="0">
                          <a:effectLst/>
                        </a:rPr>
                        <a:t>год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573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Формирование </a:t>
                      </a:r>
                      <a:r>
                        <a:rPr lang="ru-RU" sz="1200" b="1" dirty="0">
                          <a:effectLst/>
                        </a:rPr>
                        <a:t>современной городской среды </a:t>
                      </a:r>
                      <a:r>
                        <a:rPr lang="ru-RU" sz="1200" dirty="0">
                          <a:effectLst/>
                        </a:rPr>
                        <a:t>на территории </a:t>
                      </a:r>
                      <a:r>
                        <a:rPr lang="ru-RU" sz="1200" dirty="0" err="1">
                          <a:effectLst/>
                        </a:rPr>
                        <a:t>Окуловского</a:t>
                      </a:r>
                      <a:r>
                        <a:rPr lang="ru-RU" sz="1200" dirty="0">
                          <a:effectLst/>
                        </a:rPr>
                        <a:t> городского поселения на </a:t>
                      </a:r>
                      <a:r>
                        <a:rPr lang="ru-RU" sz="1200" dirty="0" smtClean="0">
                          <a:effectLst/>
                        </a:rPr>
                        <a:t>2018-2024 годы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747,0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573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Ремонт </a:t>
                      </a:r>
                      <a:r>
                        <a:rPr lang="ru-RU" sz="1200" b="1" dirty="0">
                          <a:effectLst/>
                        </a:rPr>
                        <a:t>и содержание автомобильных дорог </a:t>
                      </a:r>
                      <a:r>
                        <a:rPr lang="ru-RU" sz="1200" dirty="0">
                          <a:effectLst/>
                        </a:rPr>
                        <a:t>общего пользования местного значения на территории </a:t>
                      </a:r>
                      <a:r>
                        <a:rPr lang="ru-RU" sz="1200" dirty="0" err="1">
                          <a:effectLst/>
                        </a:rPr>
                        <a:t>Окуловского</a:t>
                      </a:r>
                      <a:r>
                        <a:rPr lang="ru-RU" sz="1200" dirty="0">
                          <a:effectLst/>
                        </a:rPr>
                        <a:t> городского поселения на </a:t>
                      </a:r>
                      <a:r>
                        <a:rPr lang="ru-RU" sz="1200" dirty="0" smtClean="0">
                          <a:effectLst/>
                        </a:rPr>
                        <a:t>2019-2022 годы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39 020,3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14 209,1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14 480,3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786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Благоустройство </a:t>
                      </a:r>
                      <a:r>
                        <a:rPr lang="ru-RU" sz="1200" b="1" dirty="0">
                          <a:effectLst/>
                        </a:rPr>
                        <a:t>территории </a:t>
                      </a:r>
                      <a:r>
                        <a:rPr lang="ru-RU" sz="1200" dirty="0" err="1">
                          <a:effectLst/>
                        </a:rPr>
                        <a:t>Окуловского</a:t>
                      </a:r>
                      <a:r>
                        <a:rPr lang="ru-RU" sz="1200" dirty="0">
                          <a:effectLst/>
                        </a:rPr>
                        <a:t> городского поселения на </a:t>
                      </a:r>
                      <a:r>
                        <a:rPr lang="ru-RU" sz="1200" dirty="0" smtClean="0">
                          <a:effectLst/>
                        </a:rPr>
                        <a:t>2019-2022 годы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20 234,3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14 150,0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14 150,0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573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Усиление </a:t>
                      </a:r>
                      <a:r>
                        <a:rPr lang="ru-RU" sz="1200" b="1" dirty="0">
                          <a:effectLst/>
                        </a:rPr>
                        <a:t>противопожарной защиты </a:t>
                      </a:r>
                      <a:r>
                        <a:rPr lang="ru-RU" sz="1200" dirty="0">
                          <a:effectLst/>
                        </a:rPr>
                        <a:t>на территории </a:t>
                      </a:r>
                      <a:r>
                        <a:rPr lang="ru-RU" sz="1200" dirty="0" err="1">
                          <a:effectLst/>
                        </a:rPr>
                        <a:t>Окуловского</a:t>
                      </a:r>
                      <a:r>
                        <a:rPr lang="ru-RU" sz="1200" dirty="0">
                          <a:effectLst/>
                        </a:rPr>
                        <a:t> городского поселения на </a:t>
                      </a:r>
                      <a:r>
                        <a:rPr lang="ru-RU" sz="1200" dirty="0" smtClean="0">
                          <a:effectLst/>
                        </a:rPr>
                        <a:t>2019-2022 годы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231,0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231,0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231,0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36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Реализация мероприятий по приведению защитных сооружений гражданской обороны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Окуловского</a:t>
                      </a:r>
                      <a:r>
                        <a:rPr lang="ru-RU" sz="1200" dirty="0">
                          <a:effectLst/>
                        </a:rPr>
                        <a:t> городского поселения </a:t>
                      </a:r>
                      <a:r>
                        <a:rPr lang="ru-RU" sz="1200" dirty="0" smtClean="0">
                          <a:effectLst/>
                        </a:rPr>
                        <a:t>в готовность к использованию по предназначению на 2020-2022 годы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128,9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1 000,0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1 000,0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36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Создание, модернизация и поддержание в постоянной готовности местной системы оповещения </a:t>
                      </a:r>
                      <a:r>
                        <a:rPr lang="ru-RU" sz="1200" dirty="0" err="1" smtClean="0">
                          <a:effectLst/>
                        </a:rPr>
                        <a:t>Окуловского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городского </a:t>
                      </a:r>
                      <a:r>
                        <a:rPr lang="ru-RU" sz="1200" dirty="0" smtClean="0">
                          <a:effectLst/>
                        </a:rPr>
                        <a:t>поселения, создание запасов мобильных средств оповещения населения </a:t>
                      </a:r>
                      <a:r>
                        <a:rPr lang="ru-RU" sz="1200" dirty="0">
                          <a:effectLst/>
                        </a:rPr>
                        <a:t>на </a:t>
                      </a:r>
                      <a:r>
                        <a:rPr lang="ru-RU" sz="1200" dirty="0" smtClean="0">
                          <a:effectLst/>
                        </a:rPr>
                        <a:t>2020-2022 годы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420,0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788,0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788,0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573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Обеспечение </a:t>
                      </a:r>
                      <a:r>
                        <a:rPr lang="ru-RU" sz="1200" b="1" dirty="0">
                          <a:effectLst/>
                        </a:rPr>
                        <a:t>благоустроенными жилыми помещениями граждан  </a:t>
                      </a:r>
                      <a:r>
                        <a:rPr lang="ru-RU" sz="1200" dirty="0">
                          <a:effectLst/>
                        </a:rPr>
                        <a:t>на территории </a:t>
                      </a:r>
                      <a:r>
                        <a:rPr lang="ru-RU" sz="1200" dirty="0" err="1">
                          <a:effectLst/>
                        </a:rPr>
                        <a:t>Окуловского</a:t>
                      </a:r>
                      <a:r>
                        <a:rPr lang="ru-RU" sz="1200" dirty="0">
                          <a:effectLst/>
                        </a:rPr>
                        <a:t> городского поселения на </a:t>
                      </a:r>
                      <a:r>
                        <a:rPr lang="ru-RU" sz="1200" dirty="0" smtClean="0">
                          <a:effectLst/>
                        </a:rPr>
                        <a:t>2017-2022 годы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2 814,0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2 705,0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2 705,0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573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Улучшение </a:t>
                      </a:r>
                      <a:r>
                        <a:rPr lang="ru-RU" sz="1200" b="1" dirty="0">
                          <a:effectLst/>
                        </a:rPr>
                        <a:t>жилищных условий граждан </a:t>
                      </a:r>
                      <a:r>
                        <a:rPr lang="ru-RU" sz="1200" dirty="0">
                          <a:effectLst/>
                        </a:rPr>
                        <a:t>и повышение качества жилищно-коммунальных услуг в </a:t>
                      </a:r>
                      <a:r>
                        <a:rPr lang="ru-RU" sz="1200" dirty="0" err="1">
                          <a:effectLst/>
                        </a:rPr>
                        <a:t>Окуловском</a:t>
                      </a:r>
                      <a:r>
                        <a:rPr lang="ru-RU" sz="1200" dirty="0">
                          <a:effectLst/>
                        </a:rPr>
                        <a:t> городском поселении на </a:t>
                      </a:r>
                      <a:r>
                        <a:rPr lang="ru-RU" sz="1200" dirty="0" smtClean="0">
                          <a:effectLst/>
                        </a:rPr>
                        <a:t>2018-2022 годы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4 800,0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2 300,0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2 300,0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573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Градостроительная </a:t>
                      </a:r>
                      <a:r>
                        <a:rPr lang="ru-RU" sz="1200" b="1" dirty="0">
                          <a:effectLst/>
                        </a:rPr>
                        <a:t>политика </a:t>
                      </a:r>
                      <a:r>
                        <a:rPr lang="ru-RU" sz="1200" dirty="0">
                          <a:effectLst/>
                        </a:rPr>
                        <a:t>на территории </a:t>
                      </a:r>
                      <a:r>
                        <a:rPr lang="ru-RU" sz="1200" dirty="0" err="1">
                          <a:effectLst/>
                        </a:rPr>
                        <a:t>Окуловского</a:t>
                      </a:r>
                      <a:r>
                        <a:rPr lang="ru-RU" sz="1200" dirty="0">
                          <a:effectLst/>
                        </a:rPr>
                        <a:t> городского поселения на </a:t>
                      </a:r>
                      <a:r>
                        <a:rPr lang="ru-RU" sz="1200" dirty="0" smtClean="0">
                          <a:effectLst/>
                        </a:rPr>
                        <a:t>2016-2022 годы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573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Повышение </a:t>
                      </a:r>
                      <a:r>
                        <a:rPr lang="ru-RU" sz="1200" b="1" dirty="0">
                          <a:effectLst/>
                        </a:rPr>
                        <a:t>безопасности дорожного движения  </a:t>
                      </a:r>
                      <a:r>
                        <a:rPr lang="ru-RU" sz="1200" dirty="0">
                          <a:effectLst/>
                        </a:rPr>
                        <a:t>на территории </a:t>
                      </a:r>
                      <a:r>
                        <a:rPr lang="ru-RU" sz="1200" dirty="0" err="1">
                          <a:effectLst/>
                        </a:rPr>
                        <a:t>Окуловского</a:t>
                      </a:r>
                      <a:r>
                        <a:rPr lang="ru-RU" sz="1200" dirty="0">
                          <a:effectLst/>
                        </a:rPr>
                        <a:t> городского поселения на </a:t>
                      </a:r>
                      <a:r>
                        <a:rPr lang="ru-RU" sz="1200" dirty="0" smtClean="0">
                          <a:effectLst/>
                        </a:rPr>
                        <a:t>2016-2022 годы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510,0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510,0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510,0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573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Капитальный  </a:t>
                      </a:r>
                      <a:r>
                        <a:rPr lang="ru-RU" sz="1200" b="1" dirty="0">
                          <a:effectLst/>
                        </a:rPr>
                        <a:t>и текущий ремонт муниципального жилого фонда </a:t>
                      </a:r>
                      <a:r>
                        <a:rPr lang="ru-RU" sz="1200" dirty="0">
                          <a:effectLst/>
                        </a:rPr>
                        <a:t>в </a:t>
                      </a:r>
                      <a:r>
                        <a:rPr lang="ru-RU" sz="1200" dirty="0" err="1">
                          <a:effectLst/>
                        </a:rPr>
                        <a:t>Окуловском</a:t>
                      </a:r>
                      <a:r>
                        <a:rPr lang="ru-RU" sz="1200" dirty="0">
                          <a:effectLst/>
                        </a:rPr>
                        <a:t> городском поселении на </a:t>
                      </a:r>
                      <a:r>
                        <a:rPr lang="ru-RU" sz="1200" dirty="0" smtClean="0">
                          <a:effectLst/>
                        </a:rPr>
                        <a:t>2016-2022 годы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2 300,0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2 600,0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2 600,0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573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Развитие </a:t>
                      </a:r>
                      <a:r>
                        <a:rPr lang="ru-RU" sz="1200" b="1" dirty="0">
                          <a:effectLst/>
                        </a:rPr>
                        <a:t>системы управления муниципальным имуществом </a:t>
                      </a:r>
                      <a:r>
                        <a:rPr lang="ru-RU" sz="1200" dirty="0">
                          <a:effectLst/>
                        </a:rPr>
                        <a:t>в </a:t>
                      </a:r>
                      <a:r>
                        <a:rPr lang="ru-RU" sz="1200" dirty="0" err="1">
                          <a:effectLst/>
                        </a:rPr>
                        <a:t>Окуловском</a:t>
                      </a:r>
                      <a:r>
                        <a:rPr lang="ru-RU" sz="1200" dirty="0">
                          <a:effectLst/>
                        </a:rPr>
                        <a:t> городском поселении на </a:t>
                      </a:r>
                      <a:r>
                        <a:rPr lang="ru-RU" sz="1200" dirty="0" smtClean="0">
                          <a:effectLst/>
                        </a:rPr>
                        <a:t>2016-2022 годы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2 600,0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2 000,0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 </a:t>
                      </a:r>
                      <a:r>
                        <a:rPr lang="ru-RU" sz="1200" dirty="0" smtClean="0">
                          <a:effectLst/>
                        </a:rPr>
                        <a:t>000,0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1573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Стимулирование </a:t>
                      </a:r>
                      <a:r>
                        <a:rPr lang="ru-RU" sz="1200" b="1" dirty="0">
                          <a:effectLst/>
                        </a:rPr>
                        <a:t>развития жилищного строительства </a:t>
                      </a:r>
                      <a:r>
                        <a:rPr lang="ru-RU" sz="1200" dirty="0">
                          <a:effectLst/>
                        </a:rPr>
                        <a:t>на территории </a:t>
                      </a:r>
                      <a:r>
                        <a:rPr lang="ru-RU" sz="1200" dirty="0" err="1">
                          <a:effectLst/>
                        </a:rPr>
                        <a:t>Окуловского</a:t>
                      </a:r>
                      <a:r>
                        <a:rPr lang="ru-RU" sz="1200" dirty="0">
                          <a:effectLst/>
                        </a:rPr>
                        <a:t> городского поселения на </a:t>
                      </a:r>
                      <a:r>
                        <a:rPr lang="ru-RU" sz="1200" dirty="0" smtClean="0">
                          <a:effectLst/>
                        </a:rPr>
                        <a:t>2017-2021 годы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800,0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800,0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8417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Итого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74 005,5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41 493,1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41 764,3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84428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Стрелка вниз 39"/>
          <p:cNvSpPr/>
          <p:nvPr/>
        </p:nvSpPr>
        <p:spPr>
          <a:xfrm>
            <a:off x="5272089" y="3765207"/>
            <a:ext cx="441325" cy="1038229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99043" y="853840"/>
            <a:ext cx="2928938" cy="2000250"/>
          </a:xfrm>
          <a:prstGeom prst="ellipse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Условно утвержденные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расходы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2021 г – 981,6 тыс. руб.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 г – 2 012,6 тыс. руб.</a:t>
            </a:r>
          </a:p>
        </p:txBody>
      </p:sp>
      <p:sp>
        <p:nvSpPr>
          <p:cNvPr id="42" name="Овал 41"/>
          <p:cNvSpPr/>
          <p:nvPr/>
        </p:nvSpPr>
        <p:spPr>
          <a:xfrm>
            <a:off x="5903913" y="906494"/>
            <a:ext cx="3097212" cy="2089150"/>
          </a:xfrm>
          <a:prstGeom prst="ellipse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Межбюджетные трансферты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осуществление полномочий по</a:t>
            </a:r>
            <a:b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решению вопросов местного значения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2020 г – 288,4 тыс. руб.</a:t>
            </a:r>
          </a:p>
        </p:txBody>
      </p:sp>
      <p:sp>
        <p:nvSpPr>
          <p:cNvPr id="46" name="TextBox 2"/>
          <p:cNvSpPr txBox="1">
            <a:spLocks noChangeArrowheads="1"/>
          </p:cNvSpPr>
          <p:nvPr/>
        </p:nvSpPr>
        <p:spPr bwMode="auto">
          <a:xfrm>
            <a:off x="107950" y="396907"/>
            <a:ext cx="8928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ysClr val="window" lastClr="FFFFFF">
                <a:alpha val="40000"/>
              </a:sys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0" cap="none" spc="0" normalizeH="0" baseline="0" noProof="0" dirty="0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Непрограммные расходы городского поселения</a:t>
            </a:r>
          </a:p>
        </p:txBody>
      </p:sp>
      <p:sp>
        <p:nvSpPr>
          <p:cNvPr id="47" name="Овал 46"/>
          <p:cNvSpPr/>
          <p:nvPr/>
        </p:nvSpPr>
        <p:spPr>
          <a:xfrm>
            <a:off x="6391003" y="3035331"/>
            <a:ext cx="2700337" cy="2160587"/>
          </a:xfrm>
          <a:prstGeom prst="ellipse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Мероприятия в области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физической культуры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2020 г – 195 тыс. руб.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2021 г – 195 тыс. руб.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 г – 195 тыс. руб.</a:t>
            </a:r>
          </a:p>
        </p:txBody>
      </p:sp>
      <p:sp>
        <p:nvSpPr>
          <p:cNvPr id="48" name="Овал 47"/>
          <p:cNvSpPr/>
          <p:nvPr/>
        </p:nvSpPr>
        <p:spPr>
          <a:xfrm>
            <a:off x="37308" y="2986358"/>
            <a:ext cx="2700337" cy="2160587"/>
          </a:xfrm>
          <a:prstGeom prst="ellipse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Мероприятия в сфере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культуры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2020 г –  110 тыс. руб.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2021 г – 110 тыс. руб.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 г – 110 тыс. руб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49" name="Овал 48"/>
          <p:cNvSpPr/>
          <p:nvPr/>
        </p:nvSpPr>
        <p:spPr>
          <a:xfrm>
            <a:off x="1721645" y="4803436"/>
            <a:ext cx="2700337" cy="1865923"/>
          </a:xfrm>
          <a:prstGeom prst="ellipse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Резервные фонды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местных администраций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2020 г -  150  тыс. руб.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2021 г – 150 тыс. руб.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 г – 150 тыс. руб.</a:t>
            </a:r>
          </a:p>
        </p:txBody>
      </p:sp>
      <p:sp>
        <p:nvSpPr>
          <p:cNvPr id="50" name="Стрелка углом 49"/>
          <p:cNvSpPr/>
          <p:nvPr/>
        </p:nvSpPr>
        <p:spPr>
          <a:xfrm flipH="1">
            <a:off x="3204739" y="1619282"/>
            <a:ext cx="1187450" cy="863600"/>
          </a:xfrm>
          <a:prstGeom prst="ben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Стрелка углом 50"/>
          <p:cNvSpPr/>
          <p:nvPr/>
        </p:nvSpPr>
        <p:spPr>
          <a:xfrm>
            <a:off x="4572000" y="1619282"/>
            <a:ext cx="1187450" cy="863600"/>
          </a:xfrm>
          <a:prstGeom prst="ben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Стрелка вниз 51"/>
          <p:cNvSpPr/>
          <p:nvPr/>
        </p:nvSpPr>
        <p:spPr>
          <a:xfrm rot="4439236">
            <a:off x="2876452" y="2692233"/>
            <a:ext cx="439737" cy="1169988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Стрелка вниз 52"/>
          <p:cNvSpPr/>
          <p:nvPr/>
        </p:nvSpPr>
        <p:spPr>
          <a:xfrm rot="17403609">
            <a:off x="5708650" y="2772281"/>
            <a:ext cx="441325" cy="1169987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Стрелка вниз 53"/>
          <p:cNvSpPr/>
          <p:nvPr/>
        </p:nvSpPr>
        <p:spPr>
          <a:xfrm>
            <a:off x="3357139" y="3674295"/>
            <a:ext cx="441325" cy="1119193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5" name="Таблица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48227737"/>
              </p:ext>
            </p:extLst>
          </p:nvPr>
        </p:nvGraphicFramePr>
        <p:xfrm>
          <a:off x="3145904" y="2282062"/>
          <a:ext cx="2685778" cy="1833562"/>
        </p:xfrm>
        <a:graphic>
          <a:graphicData uri="http://schemas.openxmlformats.org/drawingml/2006/table">
            <a:tbl>
              <a:tblPr firstRow="1" bandRow="1"/>
              <a:tblGrid>
                <a:gridCol w="13428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428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27706"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/>
                        <a:t>Непрограммные расходы</a:t>
                      </a:r>
                      <a:br>
                        <a:rPr lang="ru-RU" sz="1600" dirty="0" smtClean="0"/>
                      </a:br>
                      <a:r>
                        <a:rPr lang="ru-RU" sz="1600" dirty="0" smtClean="0"/>
                        <a:t>бюджета, тыс. руб.</a:t>
                      </a:r>
                      <a:endParaRPr lang="ru-RU" sz="1600" dirty="0"/>
                    </a:p>
                  </a:txBody>
                  <a:tcPr marL="91490" marR="91490" marT="45737" marB="45737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95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800" dirty="0" smtClean="0"/>
                        <a:t>2020 год</a:t>
                      </a:r>
                      <a:endParaRPr lang="ru-RU" sz="1800" dirty="0"/>
                    </a:p>
                  </a:txBody>
                  <a:tcPr marL="91490" marR="91490" marT="45737" marB="45737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1 360,8 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90" marR="91490" marT="45737" marB="45737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195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800" dirty="0" smtClean="0"/>
                        <a:t>2021 год</a:t>
                      </a:r>
                      <a:endParaRPr lang="ru-RU" sz="1800" dirty="0"/>
                    </a:p>
                  </a:txBody>
                  <a:tcPr marL="91490" marR="91490" marT="45737" marB="45737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1 436,6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90" marR="91490" marT="45737" marB="45737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195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800" dirty="0" smtClean="0"/>
                        <a:t>2022 год</a:t>
                      </a:r>
                      <a:endParaRPr lang="ru-RU" sz="1800" dirty="0"/>
                    </a:p>
                  </a:txBody>
                  <a:tcPr marL="91490" marR="91490" marT="45737" marB="45737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2 467,6 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90" marR="91490" marT="45737" marB="45737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6" name="Овал 55"/>
          <p:cNvSpPr/>
          <p:nvPr/>
        </p:nvSpPr>
        <p:spPr>
          <a:xfrm>
            <a:off x="4500563" y="4819312"/>
            <a:ext cx="2857500" cy="1850048"/>
          </a:xfrm>
          <a:prstGeom prst="ellipse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Проведение выборов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представительный орган муниципального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образования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2020 г – 617,4 тыс. руб.</a:t>
            </a:r>
          </a:p>
        </p:txBody>
      </p:sp>
    </p:spTree>
    <p:extLst>
      <p:ext uri="{BB962C8B-B14F-4D97-AF65-F5344CB8AC3E}">
        <p14:creationId xmlns:p14="http://schemas.microsoft.com/office/powerpoint/2010/main" xmlns="" val="3079524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7" grpId="0" animBg="1"/>
      <p:bldP spid="48" grpId="0" animBg="1"/>
      <p:bldP spid="49" grpId="0" animBg="1"/>
      <p:bldP spid="52" grpId="0" animBg="1"/>
      <p:bldP spid="53" grpId="0" animBg="1"/>
      <p:bldP spid="54" grpId="0" animBg="1"/>
      <p:bldP spid="5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539750" y="745827"/>
            <a:ext cx="83534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ysClr val="window" lastClr="FFFFFF">
                <a:alpha val="40000"/>
              </a:sys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Дорожный фонд городского поселения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89563" y="5174952"/>
            <a:ext cx="3529012" cy="1422400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Дорожный фонд – часть средств бюджета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городского поселения, подлежащая использованию в целях финансового обеспечения дорожной деятельности в отношении автомобильных дорог общего пользования местного значения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0038" y="1277639"/>
            <a:ext cx="3168650" cy="409575"/>
          </a:xfrm>
          <a:prstGeom prst="roundRect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Акцизы на нефтепродукты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0038" y="1815802"/>
            <a:ext cx="3168650" cy="936625"/>
          </a:xfrm>
          <a:prstGeom prst="roundRect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Безвозмедные поступления от физических и юридических лиц на финансовое обеспечение дорожной деятельности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5275" y="2877839"/>
            <a:ext cx="3173413" cy="649288"/>
          </a:xfrm>
          <a:prstGeom prst="roundRect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Плановые поступления налога на доходы физических лиц в</a:t>
            </a:r>
            <a:b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размере не более 50%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5275" y="3646189"/>
            <a:ext cx="3173413" cy="1301750"/>
          </a:xfrm>
          <a:prstGeom prst="roundRect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Неиспользованный остаток бюджетных ассигнований по состоянию на 31 декабря года, предшествующего очередному финансовому году, полученный из областного бюджета на осуществление дорожной деятельности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84825" y="1272877"/>
            <a:ext cx="3309938" cy="1258887"/>
          </a:xfrm>
          <a:prstGeom prst="roundRect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Поступления в виде субсидий из бюджетов бюджетной системы РФ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на финансовое обеспечение дорожной деятельности в отношении автомобильных дорог общего пользования местного значения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584825" y="2657177"/>
            <a:ext cx="3333750" cy="2290762"/>
          </a:xfrm>
          <a:prstGeom prst="roundRect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Денежные средства, поступающие в местный бюджет от уплаты неустоек (штрафов, пеней), а также от</a:t>
            </a:r>
            <a:b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возмещения убытков муниципального заказчика, взысканные в установленном порядке в связи с нарушением исполнителем (подрядчиком) условий муниципального контракта или иных договоров, финансируемых за счет средств муниципального дорожного фонда, или в связи с уклонением от заключения таких контрактов и иных договоров</a:t>
            </a:r>
          </a:p>
        </p:txBody>
      </p:sp>
      <p:sp>
        <p:nvSpPr>
          <p:cNvPr id="14" name="Овал 13"/>
          <p:cNvSpPr/>
          <p:nvPr/>
        </p:nvSpPr>
        <p:spPr>
          <a:xfrm>
            <a:off x="3276600" y="1987252"/>
            <a:ext cx="2590800" cy="2214562"/>
          </a:xfrm>
          <a:prstGeom prst="ellipse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Решение</a:t>
            </a:r>
            <a:b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Совета депутатов</a:t>
            </a:r>
            <a:b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 12.12.2013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№ 201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81440959"/>
              </p:ext>
            </p:extLst>
          </p:nvPr>
        </p:nvGraphicFramePr>
        <p:xfrm>
          <a:off x="295275" y="5484514"/>
          <a:ext cx="4895850" cy="1112838"/>
        </p:xfrm>
        <a:graphic>
          <a:graphicData uri="http://schemas.openxmlformats.org/drawingml/2006/table">
            <a:tbl>
              <a:tblPr firstRow="1" bandRow="1"/>
              <a:tblGrid>
                <a:gridCol w="16319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319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319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946">
                <a:tc gridSpan="3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/>
                        <a:t>Всего доходы дорожного фонда, тыс. рублей</a:t>
                      </a:r>
                      <a:endParaRPr lang="ru-RU" sz="1800" dirty="0"/>
                    </a:p>
                  </a:txBody>
                  <a:tcPr marL="91427" marR="91427"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94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/>
                        <a:t>2020 год</a:t>
                      </a:r>
                      <a:endParaRPr lang="ru-RU" sz="1800" dirty="0"/>
                    </a:p>
                  </a:txBody>
                  <a:tcPr marL="91427" marR="91427"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2021 год</a:t>
                      </a:r>
                      <a:endParaRPr lang="ru-RU" sz="1800" dirty="0"/>
                    </a:p>
                  </a:txBody>
                  <a:tcPr marL="91427" marR="91427"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2022 год</a:t>
                      </a:r>
                      <a:endParaRPr lang="ru-RU" sz="1800" dirty="0"/>
                    </a:p>
                  </a:txBody>
                  <a:tcPr marL="91427" marR="91427"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94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39 020,3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7" marR="91427"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15 009,1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7" marR="91427"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15 280,3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7" marR="91427"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26008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200"/>
                            </p:stCondLst>
                            <p:childTnLst>
                              <p:par>
                                <p:cTn id="5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Основные понятия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953000"/>
          </a:xfrm>
        </p:spPr>
        <p:txBody>
          <a:bodyPr>
            <a:normAutofit/>
          </a:bodyPr>
          <a:lstStyle/>
          <a:p>
            <a:pPr marL="6350" indent="444500" algn="just">
              <a:buNone/>
            </a:pPr>
            <a:r>
              <a:rPr lang="ru-RU" sz="1800" i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Межбюджетные отношения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отношения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между органами государственной власти федерального, регионального уровней и органами местного самоуправления, связанные с формированием и исполнением соответствующих бюджетов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438400"/>
            <a:ext cx="4267199" cy="403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28600" y="3581400"/>
            <a:ext cx="3135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Распределение полномочий</a:t>
            </a:r>
          </a:p>
          <a:p>
            <a:r>
              <a:rPr lang="ru-RU" sz="1600" dirty="0" smtClean="0"/>
              <a:t>между уровнями бюджетной системы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477000" y="54102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Распределение доходов</a:t>
            </a:r>
          </a:p>
          <a:p>
            <a:r>
              <a:rPr lang="ru-RU" sz="1600" dirty="0" smtClean="0"/>
              <a:t>между уровнями </a:t>
            </a:r>
          </a:p>
          <a:p>
            <a:r>
              <a:rPr lang="ru-RU" sz="1600" dirty="0" smtClean="0"/>
              <a:t>бюджетной системы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638800" y="3124200"/>
            <a:ext cx="31352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Обеспечение равных финансовых возможностей бюджетов бюджетной системы для предоставления  гражданам  бюджетных услуг</a:t>
            </a:r>
          </a:p>
        </p:txBody>
      </p:sp>
    </p:spTree>
    <p:extLst>
      <p:ext uri="{BB962C8B-B14F-4D97-AF65-F5344CB8AC3E}">
        <p14:creationId xmlns:p14="http://schemas.microsoft.com/office/powerpoint/2010/main" xmlns="" val="1346143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41263"/>
            <a:ext cx="8229600" cy="671513"/>
          </a:xfrm>
        </p:spPr>
        <p:txBody>
          <a:bodyPr>
            <a:normAutofit fontScale="90000"/>
          </a:bodyPr>
          <a:lstStyle/>
          <a:p>
            <a:pPr marL="0" indent="0" algn="ctr" eaLnBrk="1" hangingPunct="1">
              <a:buNone/>
              <a:defRPr/>
            </a:pPr>
            <a:r>
              <a:rPr lang="ru-RU" alt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>Межбюджетные трансферты – основной вид</a:t>
            </a:r>
            <a:br>
              <a:rPr lang="ru-RU" altLang="ru-RU" sz="2400" b="1" i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alt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>безвозмездных перечислений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539750" y="1700858"/>
            <a:ext cx="8229600" cy="1008062"/>
          </a:xfrm>
          <a:prstGeom prst="rect">
            <a:avLst/>
          </a:prstGeom>
        </p:spPr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ru-RU" altLang="ru-RU" sz="2000" b="1" i="1" dirty="0" smtClean="0"/>
              <a:t>Межбюджетные трансферты</a:t>
            </a:r>
            <a:r>
              <a:rPr lang="ru-RU" altLang="ru-RU" sz="2000" i="1" dirty="0" smtClean="0"/>
              <a:t> – это денежные средства, перечисляемые из одного бюджета бюджетной системы Российской Федерации другому.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250825" y="2781300"/>
            <a:ext cx="4572000" cy="800100"/>
          </a:xfrm>
          <a:prstGeom prst="rect">
            <a:avLst/>
          </a:prstGeom>
          <a:solidFill>
            <a:srgbClr val="66A4FE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200" b="1" smtClean="0">
                <a:solidFill>
                  <a:srgbClr val="FFFFFF"/>
                </a:solidFill>
                <a:latin typeface="Times New Roman" pitchFamily="18" charset="0"/>
              </a:rPr>
              <a:t>Виды межбюджетных трансфертов</a:t>
            </a:r>
            <a:endParaRPr lang="ru-RU" altLang="ru-RU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250825" y="3573463"/>
            <a:ext cx="4572000" cy="800100"/>
          </a:xfrm>
          <a:prstGeom prst="rect">
            <a:avLst/>
          </a:prstGeom>
          <a:solidFill>
            <a:srgbClr val="EBF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smtClean="0">
                <a:solidFill>
                  <a:srgbClr val="003366"/>
                </a:solidFill>
                <a:latin typeface="Times New Roman" pitchFamily="18" charset="0"/>
              </a:rPr>
              <a:t>Дотации (от лат. «Dotatio» - дар,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smtClean="0">
                <a:solidFill>
                  <a:srgbClr val="003366"/>
                </a:solidFill>
                <a:latin typeface="Times New Roman" pitchFamily="18" charset="0"/>
              </a:rPr>
              <a:t>пожертвование)</a:t>
            </a:r>
            <a:endParaRPr lang="ru-RU" altLang="ru-RU" smtClean="0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50825" y="4365625"/>
            <a:ext cx="4572000" cy="1028700"/>
          </a:xfrm>
          <a:prstGeom prst="rect">
            <a:avLst/>
          </a:prstGeom>
          <a:solidFill>
            <a:srgbClr val="EBF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smtClean="0">
                <a:solidFill>
                  <a:srgbClr val="003366"/>
                </a:solidFill>
                <a:latin typeface="Times New Roman" pitchFamily="18" charset="0"/>
              </a:rPr>
              <a:t>Субвенции (от лат. «Subvenire» 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smtClean="0">
                <a:solidFill>
                  <a:srgbClr val="003366"/>
                </a:solidFill>
                <a:latin typeface="Times New Roman" pitchFamily="18" charset="0"/>
              </a:rPr>
              <a:t>приходить на помощь)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000" b="1" smtClean="0">
              <a:solidFill>
                <a:srgbClr val="003366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000" b="1" smtClean="0">
              <a:solidFill>
                <a:srgbClr val="FFFFFF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000" b="1" smtClean="0">
              <a:solidFill>
                <a:srgbClr val="FFFFFF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000" b="1" smtClean="0">
              <a:solidFill>
                <a:srgbClr val="FFFFFF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000" b="1" smtClean="0">
              <a:solidFill>
                <a:srgbClr val="FFFFFF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000" b="1" smtClean="0">
              <a:solidFill>
                <a:srgbClr val="FFFFFF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000" b="1" smtClean="0">
              <a:solidFill>
                <a:srgbClr val="FFFFFF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000" b="1" smtClean="0">
              <a:solidFill>
                <a:srgbClr val="FFFFFF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000" b="1" smtClean="0">
              <a:solidFill>
                <a:srgbClr val="FFFFFF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000" b="1" smtClean="0">
              <a:solidFill>
                <a:srgbClr val="FFFFFF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000" b="1" smtClean="0">
              <a:solidFill>
                <a:srgbClr val="FFFFFF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000" b="1" smtClean="0">
              <a:solidFill>
                <a:srgbClr val="FFFFFF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000" b="1" smtClean="0">
              <a:solidFill>
                <a:srgbClr val="FFFFFF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000" b="1" smtClean="0">
              <a:solidFill>
                <a:srgbClr val="FFFFFF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000" b="1" smtClean="0">
              <a:solidFill>
                <a:srgbClr val="FFFFFF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000" b="1" smtClean="0">
              <a:solidFill>
                <a:srgbClr val="FFFFFF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000" b="1" smtClean="0">
              <a:solidFill>
                <a:srgbClr val="FFFFFF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250825" y="5373688"/>
            <a:ext cx="4572000" cy="1028700"/>
          </a:xfrm>
          <a:prstGeom prst="rect">
            <a:avLst/>
          </a:prstGeom>
          <a:solidFill>
            <a:srgbClr val="EBF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smtClean="0">
                <a:solidFill>
                  <a:srgbClr val="003366"/>
                </a:solidFill>
                <a:latin typeface="Times New Roman" pitchFamily="18" charset="0"/>
              </a:rPr>
              <a:t>Субсидии (от лат. «Subsidium» 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smtClean="0">
                <a:solidFill>
                  <a:srgbClr val="003366"/>
                </a:solidFill>
                <a:latin typeface="Times New Roman" pitchFamily="18" charset="0"/>
              </a:rPr>
              <a:t>поддержка)</a:t>
            </a:r>
            <a:endParaRPr lang="ru-RU" altLang="ru-RU" smtClean="0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29704" name="Rectangle 9"/>
          <p:cNvSpPr>
            <a:spLocks noChangeArrowheads="1"/>
          </p:cNvSpPr>
          <p:nvPr/>
        </p:nvSpPr>
        <p:spPr bwMode="auto">
          <a:xfrm>
            <a:off x="4859338" y="2781300"/>
            <a:ext cx="4176712" cy="800100"/>
          </a:xfrm>
          <a:prstGeom prst="rect">
            <a:avLst/>
          </a:prstGeom>
          <a:solidFill>
            <a:srgbClr val="66A4FE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900" b="1" smtClean="0">
              <a:solidFill>
                <a:srgbClr val="FFFFFF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200" b="1" smtClean="0">
                <a:solidFill>
                  <a:srgbClr val="FFFFFF"/>
                </a:solidFill>
                <a:latin typeface="Times New Roman" pitchFamily="18" charset="0"/>
              </a:rPr>
              <a:t>Определение</a:t>
            </a:r>
            <a:endParaRPr lang="ru-RU" altLang="ru-RU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9705" name="Rectangle 10"/>
          <p:cNvSpPr>
            <a:spLocks noChangeArrowheads="1"/>
          </p:cNvSpPr>
          <p:nvPr/>
        </p:nvSpPr>
        <p:spPr bwMode="auto">
          <a:xfrm>
            <a:off x="4859338" y="3573463"/>
            <a:ext cx="4176712" cy="800100"/>
          </a:xfrm>
          <a:prstGeom prst="rect">
            <a:avLst/>
          </a:prstGeom>
          <a:solidFill>
            <a:srgbClr val="EBF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3366"/>
                </a:solidFill>
                <a:latin typeface="Times New Roman" pitchFamily="18" charset="0"/>
              </a:rPr>
              <a:t>Предоставляются без определения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3366"/>
                </a:solidFill>
                <a:latin typeface="Times New Roman" pitchFamily="18" charset="0"/>
              </a:rPr>
              <a:t>конкретной цели их использования</a:t>
            </a:r>
          </a:p>
        </p:txBody>
      </p:sp>
      <p:sp>
        <p:nvSpPr>
          <p:cNvPr id="29706" name="Rectangle 11"/>
          <p:cNvSpPr>
            <a:spLocks noChangeArrowheads="1"/>
          </p:cNvSpPr>
          <p:nvPr/>
        </p:nvSpPr>
        <p:spPr bwMode="auto">
          <a:xfrm>
            <a:off x="4859338" y="4365625"/>
            <a:ext cx="4176712" cy="1028700"/>
          </a:xfrm>
          <a:prstGeom prst="rect">
            <a:avLst/>
          </a:prstGeom>
          <a:solidFill>
            <a:srgbClr val="EBF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3366"/>
                </a:solidFill>
                <a:latin typeface="Times New Roman" pitchFamily="18" charset="0"/>
              </a:rPr>
              <a:t>Предоставляются на финансирование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3366"/>
                </a:solidFill>
                <a:latin typeface="Times New Roman" pitchFamily="18" charset="0"/>
              </a:rPr>
              <a:t>«переданных</a:t>
            </a:r>
            <a:r>
              <a:rPr lang="ru-RU" altLang="ru-RU" sz="1600" b="1" dirty="0" smtClean="0">
                <a:solidFill>
                  <a:srgbClr val="003366"/>
                </a:solidFill>
                <a:latin typeface="Calibri" pitchFamily="34" charset="0"/>
              </a:rPr>
              <a:t>»</a:t>
            </a:r>
            <a:r>
              <a:rPr lang="ru-RU" altLang="ru-RU" sz="1600" b="1" dirty="0" smtClean="0">
                <a:solidFill>
                  <a:srgbClr val="003366"/>
                </a:solidFill>
                <a:latin typeface="Times New Roman" pitchFamily="18" charset="0"/>
              </a:rPr>
              <a:t> другим публично-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3366"/>
                </a:solidFill>
                <a:latin typeface="Times New Roman" pitchFamily="18" charset="0"/>
              </a:rPr>
              <a:t>правовым образованиям полномочий</a:t>
            </a:r>
          </a:p>
        </p:txBody>
      </p:sp>
      <p:sp>
        <p:nvSpPr>
          <p:cNvPr id="29707" name="Rectangle 12"/>
          <p:cNvSpPr>
            <a:spLocks noChangeArrowheads="1"/>
          </p:cNvSpPr>
          <p:nvPr/>
        </p:nvSpPr>
        <p:spPr bwMode="auto">
          <a:xfrm>
            <a:off x="4859338" y="5373688"/>
            <a:ext cx="4176712" cy="1028700"/>
          </a:xfrm>
          <a:prstGeom prst="rect">
            <a:avLst/>
          </a:prstGeom>
          <a:solidFill>
            <a:srgbClr val="EBF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3366"/>
                </a:solidFill>
                <a:latin typeface="Times New Roman" pitchFamily="18" charset="0"/>
              </a:rPr>
              <a:t>Предоставляются на условиях долевого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3366"/>
                </a:solidFill>
                <a:latin typeface="Times New Roman" pitchFamily="18" charset="0"/>
              </a:rPr>
              <a:t>софинансирования расходов других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3366"/>
                </a:solidFill>
                <a:latin typeface="Times New Roman" pitchFamily="18" charset="0"/>
              </a:rPr>
              <a:t>бюджетов</a:t>
            </a:r>
          </a:p>
        </p:txBody>
      </p:sp>
    </p:spTree>
    <p:extLst>
      <p:ext uri="{BB962C8B-B14F-4D97-AF65-F5344CB8AC3E}">
        <p14:creationId xmlns:p14="http://schemas.microsoft.com/office/powerpoint/2010/main" xmlns="" val="685154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4"/>
          <p:cNvSpPr txBox="1">
            <a:spLocks noChangeArrowheads="1"/>
          </p:cNvSpPr>
          <p:nvPr/>
        </p:nvSpPr>
        <p:spPr bwMode="auto">
          <a:xfrm>
            <a:off x="250825" y="620688"/>
            <a:ext cx="8662988" cy="42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indent="260350" algn="just"/>
            <a:endParaRPr lang="ru-RU" i="1" dirty="0" smtClean="0">
              <a:latin typeface="Calibri" pitchFamily="34" charset="0"/>
            </a:endParaRPr>
          </a:p>
          <a:p>
            <a:pPr marL="12700" indent="260350" algn="just"/>
            <a:r>
              <a:rPr lang="ru-RU" sz="2000" i="1" dirty="0" smtClean="0">
                <a:latin typeface="Calibri" pitchFamily="34" charset="0"/>
              </a:rPr>
              <a:t>«Бюджет для граждан» – это документ, содержащий основные положения решения о бюджете муниципального образования в доступной для широкого круга заинтересованных пользователей форме, разработанный в целях ознакомления граждан с основными целями, задачами и приоритетными направлениями бюджетной политики, обоснованиями бюджетных расходов, планируемыми и достигнутыми результатами использования бюджетных ассигнований.</a:t>
            </a:r>
          </a:p>
          <a:p>
            <a:pPr marL="12700" indent="260350" algn="just"/>
            <a:endParaRPr lang="ru-RU" sz="2000" i="1" dirty="0" smtClean="0">
              <a:latin typeface="Calibri" pitchFamily="34" charset="0"/>
            </a:endParaRPr>
          </a:p>
          <a:p>
            <a:pPr marL="12700" indent="260350" algn="just"/>
            <a:endParaRPr lang="ru-RU" sz="2000" i="1" dirty="0">
              <a:latin typeface="Calibri" pitchFamily="34" charset="0"/>
            </a:endParaRPr>
          </a:p>
          <a:p>
            <a:pPr marL="12700" indent="260350" algn="just"/>
            <a:r>
              <a:rPr lang="ru-RU" sz="2000" i="1" dirty="0" smtClean="0">
                <a:latin typeface="Calibri" pitchFamily="34" charset="0"/>
              </a:rPr>
              <a:t>«Бюджет </a:t>
            </a:r>
            <a:r>
              <a:rPr lang="ru-RU" sz="2000" i="1" dirty="0">
                <a:latin typeface="Calibri" pitchFamily="34" charset="0"/>
              </a:rPr>
              <a:t>для граждан» познакомит Вас с положениями </a:t>
            </a:r>
            <a:r>
              <a:rPr lang="ru-RU" sz="2000" i="1" dirty="0" smtClean="0">
                <a:latin typeface="Calibri" pitchFamily="34" charset="0"/>
              </a:rPr>
              <a:t>основного </a:t>
            </a:r>
            <a:r>
              <a:rPr lang="ru-RU" sz="2000" i="1" dirty="0">
                <a:latin typeface="Calibri" pitchFamily="34" charset="0"/>
              </a:rPr>
              <a:t>финансового документа </a:t>
            </a:r>
            <a:r>
              <a:rPr lang="ru-RU" sz="2000" i="1" dirty="0" err="1" smtClean="0">
                <a:latin typeface="Calibri" pitchFamily="34" charset="0"/>
              </a:rPr>
              <a:t>Окуловского</a:t>
            </a:r>
            <a:r>
              <a:rPr lang="ru-RU" sz="2000" i="1" dirty="0" smtClean="0">
                <a:latin typeface="Calibri" pitchFamily="34" charset="0"/>
              </a:rPr>
              <a:t> городского поселения–проектом решения </a:t>
            </a:r>
            <a:r>
              <a:rPr lang="ru-RU" sz="2000" i="1" dirty="0">
                <a:latin typeface="Calibri" pitchFamily="34" charset="0"/>
              </a:rPr>
              <a:t>о бюджете на </a:t>
            </a:r>
            <a:r>
              <a:rPr lang="ru-RU" sz="2000" i="1" dirty="0" smtClean="0">
                <a:latin typeface="Calibri" pitchFamily="34" charset="0"/>
              </a:rPr>
              <a:t>2020 и на плановый период 2021 и 2022 годов.</a:t>
            </a:r>
            <a:endParaRPr lang="ru-RU" sz="2000" i="1" dirty="0">
              <a:latin typeface="Calibri" pitchFamily="34" charset="0"/>
            </a:endParaRPr>
          </a:p>
          <a:p>
            <a:pPr marL="12700" indent="260350">
              <a:lnSpc>
                <a:spcPts val="1200"/>
              </a:lnSpc>
            </a:pPr>
            <a:endParaRPr lang="ru-RU" sz="1200" i="1" dirty="0">
              <a:latin typeface="Calibri" pitchFamily="34" charset="0"/>
            </a:endParaRPr>
          </a:p>
          <a:p>
            <a:pPr marL="12700" indent="260350">
              <a:spcBef>
                <a:spcPts val="63"/>
              </a:spcBef>
            </a:pPr>
            <a:endParaRPr lang="ru-RU" sz="2000" dirty="0">
              <a:latin typeface="Calibri" pitchFamily="34" charset="0"/>
            </a:endParaRPr>
          </a:p>
        </p:txBody>
      </p:sp>
      <p:sp>
        <p:nvSpPr>
          <p:cNvPr id="18435" name="object 5"/>
          <p:cNvSpPr txBox="1">
            <a:spLocks noChangeArrowheads="1"/>
          </p:cNvSpPr>
          <p:nvPr/>
        </p:nvSpPr>
        <p:spPr bwMode="auto">
          <a:xfrm>
            <a:off x="3995738" y="5229225"/>
            <a:ext cx="1157287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20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Решение</a:t>
            </a:r>
          </a:p>
        </p:txBody>
      </p:sp>
      <p:sp>
        <p:nvSpPr>
          <p:cNvPr id="18436" name="object 6"/>
          <p:cNvSpPr txBox="1">
            <a:spLocks noChangeArrowheads="1"/>
          </p:cNvSpPr>
          <p:nvPr/>
        </p:nvSpPr>
        <p:spPr bwMode="auto">
          <a:xfrm>
            <a:off x="5180013" y="5276850"/>
            <a:ext cx="1439862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7625"/>
            <a:r>
              <a:rPr lang="ru-RU" sz="2000" dirty="0">
                <a:solidFill>
                  <a:srgbClr val="A6A6A6"/>
                </a:solidFill>
                <a:latin typeface="Calibri" pitchFamily="34" charset="0"/>
              </a:rPr>
              <a:t>Граждане</a:t>
            </a:r>
            <a:endParaRPr lang="ru-RU" sz="2000" dirty="0">
              <a:latin typeface="Calibri" pitchFamily="34" charset="0"/>
            </a:endParaRPr>
          </a:p>
          <a:p>
            <a:pPr marL="47625">
              <a:lnSpc>
                <a:spcPts val="3775"/>
              </a:lnSpc>
            </a:pPr>
            <a:r>
              <a:rPr lang="ru-RU" sz="28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Бюджет</a:t>
            </a:r>
            <a:endParaRPr lang="ru-RU" sz="28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8437" name="object 7"/>
          <p:cNvSpPr txBox="1">
            <a:spLocks noChangeArrowheads="1"/>
          </p:cNvSpPr>
          <p:nvPr/>
        </p:nvSpPr>
        <p:spPr bwMode="auto">
          <a:xfrm>
            <a:off x="6951663" y="5327650"/>
            <a:ext cx="11779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Дороги</a:t>
            </a:r>
            <a:endParaRPr lang="ru-RU" sz="1600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sp>
        <p:nvSpPr>
          <p:cNvPr id="18438" name="object 8"/>
          <p:cNvSpPr txBox="1">
            <a:spLocks noChangeArrowheads="1"/>
          </p:cNvSpPr>
          <p:nvPr/>
        </p:nvSpPr>
        <p:spPr bwMode="auto">
          <a:xfrm>
            <a:off x="6962775" y="5724525"/>
            <a:ext cx="1252538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endParaRPr lang="ru-RU" sz="2000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sp>
        <p:nvSpPr>
          <p:cNvPr id="18439" name="object 9"/>
          <p:cNvSpPr txBox="1">
            <a:spLocks noChangeArrowheads="1"/>
          </p:cNvSpPr>
          <p:nvPr/>
        </p:nvSpPr>
        <p:spPr bwMode="auto">
          <a:xfrm>
            <a:off x="4075113" y="6069013"/>
            <a:ext cx="1011237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2000" dirty="0">
                <a:solidFill>
                  <a:srgbClr val="A6A6A6"/>
                </a:solidFill>
                <a:latin typeface="Calibri" pitchFamily="34" charset="0"/>
              </a:rPr>
              <a:t>Финансы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18440" name="object 10"/>
          <p:cNvSpPr txBox="1">
            <a:spLocks noChangeArrowheads="1"/>
          </p:cNvSpPr>
          <p:nvPr/>
        </p:nvSpPr>
        <p:spPr bwMode="auto">
          <a:xfrm>
            <a:off x="5348288" y="6119813"/>
            <a:ext cx="7810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600">
                <a:solidFill>
                  <a:srgbClr val="A6A6A6"/>
                </a:solidFill>
                <a:latin typeface="Calibri" pitchFamily="34" charset="0"/>
              </a:rPr>
              <a:t>Культура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18441" name="object 11"/>
          <p:cNvSpPr txBox="1">
            <a:spLocks noChangeArrowheads="1"/>
          </p:cNvSpPr>
          <p:nvPr/>
        </p:nvSpPr>
        <p:spPr bwMode="auto">
          <a:xfrm>
            <a:off x="6494463" y="6069013"/>
            <a:ext cx="206057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2000" dirty="0">
                <a:solidFill>
                  <a:srgbClr val="A6A6A6"/>
                </a:solidFill>
                <a:latin typeface="Calibri" pitchFamily="34" charset="0"/>
              </a:rPr>
              <a:t>Экономика</a:t>
            </a:r>
            <a:endParaRPr lang="ru-RU" sz="2000" dirty="0">
              <a:latin typeface="Calibri" pitchFamily="34" charset="0"/>
            </a:endParaRPr>
          </a:p>
          <a:p>
            <a:pPr marL="12700">
              <a:spcBef>
                <a:spcPts val="400"/>
              </a:spcBef>
            </a:pPr>
            <a:r>
              <a:rPr lang="ru-RU" sz="1600" dirty="0" smtClean="0">
                <a:solidFill>
                  <a:srgbClr val="A6A6A6"/>
                </a:solidFill>
                <a:latin typeface="Calibri" pitchFamily="34" charset="0"/>
              </a:rPr>
              <a:t>                              ЖКХ</a:t>
            </a:r>
            <a:endParaRPr lang="ru-RU" sz="1600" dirty="0">
              <a:latin typeface="Calibri" pitchFamily="34" charset="0"/>
            </a:endParaRPr>
          </a:p>
        </p:txBody>
      </p:sp>
      <p:sp>
        <p:nvSpPr>
          <p:cNvPr id="18442" name="object 12"/>
          <p:cNvSpPr txBox="1">
            <a:spLocks noChangeArrowheads="1"/>
          </p:cNvSpPr>
          <p:nvPr/>
        </p:nvSpPr>
        <p:spPr bwMode="auto">
          <a:xfrm>
            <a:off x="4818063" y="6373813"/>
            <a:ext cx="146367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2000">
                <a:solidFill>
                  <a:srgbClr val="A6A6A6"/>
                </a:solidFill>
                <a:latin typeface="Calibri" pitchFamily="34" charset="0"/>
              </a:rPr>
              <a:t>Предприятия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18443" name="object 13"/>
          <p:cNvSpPr>
            <a:spLocks noChangeArrowheads="1"/>
          </p:cNvSpPr>
          <p:nvPr/>
        </p:nvSpPr>
        <p:spPr bwMode="auto">
          <a:xfrm>
            <a:off x="3043238" y="5634038"/>
            <a:ext cx="979487" cy="41433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lIns="0" tIns="0" rIns="0" bIns="0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endParaRPr lang="ru-RU">
              <a:ln>
                <a:solidFill>
                  <a:srgbClr val="6600FF"/>
                </a:solidFill>
              </a:ln>
              <a:latin typeface="Calibri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0" y="179388"/>
            <a:ext cx="9144000" cy="54927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Что такое «Бюджет для граждан»?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7215188" y="6444440"/>
            <a:ext cx="1828800" cy="365125"/>
          </a:xfrm>
        </p:spPr>
        <p:txBody>
          <a:bodyPr/>
          <a:lstStyle/>
          <a:p>
            <a:pPr>
              <a:defRPr/>
            </a:pPr>
            <a:fld id="{5A3571F5-BC40-4DA1-BB7C-6EF16B033833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53250" name="Picture 2" descr="C:\Users\user\Desktop\colorful-books-wallpap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5026818"/>
            <a:ext cx="2603750" cy="1628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32158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8059" y="669785"/>
            <a:ext cx="8748464" cy="98192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(субсидии), планируемые к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получению из бюджетов других уровней </a:t>
            </a:r>
          </a:p>
        </p:txBody>
      </p:sp>
      <p:graphicFrame>
        <p:nvGraphicFramePr>
          <p:cNvPr id="7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54340610"/>
              </p:ext>
            </p:extLst>
          </p:nvPr>
        </p:nvGraphicFramePr>
        <p:xfrm>
          <a:off x="183072" y="1556792"/>
          <a:ext cx="8818437" cy="5137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091391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8072" y="1095127"/>
            <a:ext cx="7956376" cy="7496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направляемые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Окуловского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62278627"/>
              </p:ext>
            </p:extLst>
          </p:nvPr>
        </p:nvGraphicFramePr>
        <p:xfrm>
          <a:off x="323528" y="2924944"/>
          <a:ext cx="8424935" cy="295232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201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54034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руб.)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руб.)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 (тыс. руб.)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(тыс. руб.)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11983">
                <a:tc>
                  <a:txBody>
                    <a:bodyPr/>
                    <a:lstStyle/>
                    <a:p>
                      <a:pPr algn="l"/>
                      <a:r>
                        <a:rPr lang="ru-RU" sz="2000" b="1" i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</a:t>
                      </a: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</a:t>
                      </a:r>
                      <a:endParaRPr lang="ru-RU" sz="20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261,9</a:t>
                      </a:r>
                      <a:endParaRPr lang="ru-RU" sz="20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288,4</a:t>
                      </a:r>
                      <a:endParaRPr lang="ru-RU" sz="20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46746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1"/>
          <p:cNvSpPr>
            <a:spLocks noChangeArrowheads="1"/>
          </p:cNvSpPr>
          <p:nvPr/>
        </p:nvSpPr>
        <p:spPr bwMode="auto">
          <a:xfrm>
            <a:off x="305594" y="2108200"/>
            <a:ext cx="8532812" cy="42473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/>
              <a:t>Адрес: </a:t>
            </a:r>
            <a:r>
              <a:rPr lang="ru-RU" sz="2400" b="1" dirty="0" smtClean="0"/>
              <a:t>				</a:t>
            </a:r>
            <a:r>
              <a:rPr lang="ru-RU" dirty="0" smtClean="0"/>
              <a:t>174350</a:t>
            </a:r>
            <a:r>
              <a:rPr lang="ru-RU" dirty="0"/>
              <a:t>, г.Окуловка, ул.Кирова, д.6</a:t>
            </a:r>
          </a:p>
          <a:p>
            <a:endParaRPr lang="ru-RU" b="1" dirty="0"/>
          </a:p>
          <a:p>
            <a:r>
              <a:rPr lang="ru-RU" sz="2400" b="1" dirty="0"/>
              <a:t>Телефон / факс:                                            </a:t>
            </a:r>
            <a:r>
              <a:rPr lang="ru-RU" dirty="0"/>
              <a:t>(81657) </a:t>
            </a:r>
            <a:r>
              <a:rPr lang="ru-RU" dirty="0" smtClean="0"/>
              <a:t>22-943</a:t>
            </a:r>
            <a:endParaRPr lang="en-US" dirty="0"/>
          </a:p>
          <a:p>
            <a:endParaRPr lang="en-US" b="1" dirty="0"/>
          </a:p>
          <a:p>
            <a:r>
              <a:rPr lang="en-US" sz="2400" b="1" dirty="0"/>
              <a:t>E-mail:</a:t>
            </a:r>
            <a:r>
              <a:rPr lang="ru-RU" sz="2400" b="1" dirty="0"/>
              <a:t>                                                              </a:t>
            </a:r>
            <a:r>
              <a:rPr lang="en-US" dirty="0"/>
              <a:t>komfin@okuladm.ru</a:t>
            </a:r>
            <a:endParaRPr lang="ru-RU" dirty="0"/>
          </a:p>
          <a:p>
            <a:r>
              <a:rPr lang="ru-RU" dirty="0"/>
              <a:t>                                                                                     </a:t>
            </a:r>
            <a:r>
              <a:rPr lang="en-US" dirty="0"/>
              <a:t>komfinokulovka@okuladm.ru</a:t>
            </a:r>
            <a:endParaRPr lang="ru-RU" dirty="0"/>
          </a:p>
          <a:p>
            <a:endParaRPr lang="ru-RU" b="1" dirty="0"/>
          </a:p>
          <a:p>
            <a:r>
              <a:rPr lang="ru-RU" sz="2400" b="1" dirty="0"/>
              <a:t>Сайт:                                          </a:t>
            </a:r>
            <a:r>
              <a:rPr lang="en-US" sz="1600" dirty="0"/>
              <a:t>http://okuladm.ru/adm/struktura/komitets/27</a:t>
            </a:r>
          </a:p>
          <a:p>
            <a:endParaRPr lang="en-US" sz="2400" b="1" dirty="0"/>
          </a:p>
          <a:p>
            <a:r>
              <a:rPr lang="ru-RU" sz="2400" b="1" dirty="0"/>
              <a:t>Режим работы:                     </a:t>
            </a:r>
            <a:r>
              <a:rPr lang="ru-RU" dirty="0" err="1"/>
              <a:t>пн-пт</a:t>
            </a:r>
            <a:r>
              <a:rPr lang="ru-RU" dirty="0"/>
              <a:t> с 8:00 до 17:00, выходной </a:t>
            </a:r>
            <a:r>
              <a:rPr lang="ru-RU" dirty="0" err="1"/>
              <a:t>сб</a:t>
            </a:r>
            <a:r>
              <a:rPr lang="ru-RU" dirty="0"/>
              <a:t> и </a:t>
            </a:r>
            <a:r>
              <a:rPr lang="ru-RU" dirty="0" err="1"/>
              <a:t>вс</a:t>
            </a:r>
            <a:r>
              <a:rPr lang="ru-RU" dirty="0"/>
              <a:t> </a:t>
            </a:r>
          </a:p>
          <a:p>
            <a:endParaRPr lang="ru-RU" dirty="0"/>
          </a:p>
          <a:p>
            <a:endParaRPr lang="ru-RU" dirty="0"/>
          </a:p>
          <a:p>
            <a:endParaRPr lang="ru-RU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89694" y="777851"/>
            <a:ext cx="8946802" cy="981075"/>
          </a:xfrm>
          <a:prstGeom prst="rect">
            <a:avLst/>
          </a:prstGeom>
        </p:spPr>
        <p:txBody>
          <a:bodyPr wrap="square" tIns="72000">
            <a:spAutoFit/>
          </a:bodyPr>
          <a:lstStyle/>
          <a:p>
            <a:pPr algn="ctr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Комитет финансов Администрации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Окуловского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муниципального района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1EF365-CDC6-48C5-8DF4-1A45C30D35BB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  <p:sp>
        <p:nvSpPr>
          <p:cNvPr id="83973" name="TextBox 5"/>
          <p:cNvSpPr txBox="1">
            <a:spLocks noChangeArrowheads="1"/>
          </p:cNvSpPr>
          <p:nvPr/>
        </p:nvSpPr>
        <p:spPr bwMode="auto">
          <a:xfrm>
            <a:off x="179388" y="6308725"/>
            <a:ext cx="87852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/>
              <a:t>©</a:t>
            </a:r>
            <a:r>
              <a:rPr lang="en-US" sz="1600" b="1"/>
              <a:t> </a:t>
            </a:r>
            <a:r>
              <a:rPr lang="ru-RU" sz="1600" b="1"/>
              <a:t>Комитет финансов Администрации Окуловского муниципального района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KorolkoEA\Desktop\8_budj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4428" y="1916832"/>
            <a:ext cx="3241748" cy="41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399769" y="1204010"/>
            <a:ext cx="4071966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Бюджет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41760" y="1916831"/>
            <a:ext cx="2279576" cy="23042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rgbClr val="EBDDC3">
                  <a:lumMod val="25000"/>
                </a:srgb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ru-RU" sz="1600" dirty="0">
              <a:solidFill>
                <a:srgbClr val="EBDDC3">
                  <a:lumMod val="25000"/>
                </a:srgb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ru-RU" sz="1600" dirty="0" smtClean="0">
                <a:solidFill>
                  <a:srgbClr val="EBDDC3">
                    <a:lumMod val="25000"/>
                  </a:srgb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Поступающие </a:t>
            </a:r>
            <a:r>
              <a:rPr lang="ru-RU" sz="1600" dirty="0">
                <a:solidFill>
                  <a:srgbClr val="EBDDC3">
                    <a:lumMod val="25000"/>
                  </a:srgb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в бюджет денежные средства (налоги юридических и физических лиц, платежи и сборы, безвозмездные </a:t>
            </a:r>
            <a:r>
              <a:rPr lang="ru-RU" sz="1600" dirty="0" smtClean="0">
                <a:solidFill>
                  <a:srgbClr val="EBDDC3">
                    <a:lumMod val="25000"/>
                  </a:srgb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поступления)</a:t>
            </a:r>
            <a:endParaRPr lang="ru-RU" sz="1600" dirty="0">
              <a:solidFill>
                <a:srgbClr val="EBDDC3">
                  <a:lumMod val="25000"/>
                </a:srgbClr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algn="ctr"/>
            <a:endParaRPr lang="ru-RU" sz="1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72200" y="1916832"/>
            <a:ext cx="2592288" cy="23042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rgbClr val="EBDDC3">
                  <a:lumMod val="25000"/>
                </a:srgb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ru-RU" sz="1200" dirty="0">
              <a:solidFill>
                <a:srgbClr val="EBDDC3">
                  <a:lumMod val="25000"/>
                </a:srgb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ru-RU" sz="1600" dirty="0" smtClean="0">
                <a:solidFill>
                  <a:srgbClr val="EBDDC3">
                    <a:lumMod val="25000"/>
                  </a:srgb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Выплачиваемые </a:t>
            </a:r>
            <a:r>
              <a:rPr lang="ru-RU" sz="1600" dirty="0">
                <a:solidFill>
                  <a:srgbClr val="EBDDC3">
                    <a:lumMod val="25000"/>
                  </a:srgb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из бюджета денежные средства (содержание муниципальных учреждений, социальные выплаты, </a:t>
            </a:r>
            <a:r>
              <a:rPr lang="ru-RU" sz="1600" dirty="0" smtClean="0">
                <a:solidFill>
                  <a:srgbClr val="EBDDC3">
                    <a:lumMod val="25000"/>
                  </a:srgb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ЖКХ, расходы на благоустройство </a:t>
            </a:r>
            <a:r>
              <a:rPr lang="ru-RU" sz="1600" dirty="0">
                <a:solidFill>
                  <a:srgbClr val="EBDDC3">
                    <a:lumMod val="25000"/>
                  </a:srgb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и др.)</a:t>
            </a:r>
          </a:p>
          <a:p>
            <a:pPr algn="ctr"/>
            <a:endParaRPr lang="ru-RU" sz="1200" dirty="0"/>
          </a:p>
        </p:txBody>
      </p:sp>
      <p:sp>
        <p:nvSpPr>
          <p:cNvPr id="7" name="Овал 6"/>
          <p:cNvSpPr/>
          <p:nvPr/>
        </p:nvSpPr>
        <p:spPr>
          <a:xfrm>
            <a:off x="539552" y="5426060"/>
            <a:ext cx="2592288" cy="1152128"/>
          </a:xfrm>
          <a:prstGeom prst="ellips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Профицит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 бюджета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251520" y="4849996"/>
            <a:ext cx="2088232" cy="72008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775F55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Превышение доходов бюджета над его расходами</a:t>
            </a:r>
            <a:endParaRPr lang="ru-RU" sz="1400" dirty="0">
              <a:solidFill>
                <a:srgbClr val="775F55">
                  <a:lumMod val="75000"/>
                </a:srgb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Стрелка вниз 8"/>
          <p:cNvSpPr/>
          <p:nvPr/>
        </p:nvSpPr>
        <p:spPr>
          <a:xfrm rot="2533253">
            <a:off x="2783099" y="4656444"/>
            <a:ext cx="535331" cy="883245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DD8047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796136" y="5498068"/>
            <a:ext cx="2411760" cy="1152128"/>
          </a:xfrm>
          <a:prstGeom prst="ellips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Дефицит бюджета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6876256" y="4849996"/>
            <a:ext cx="2088232" cy="754988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775F55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Превышение расходов бюджета над его доходами</a:t>
            </a:r>
            <a:endParaRPr lang="ru-RU" sz="1400" dirty="0">
              <a:solidFill>
                <a:srgbClr val="775F55">
                  <a:lumMod val="75000"/>
                </a:srgb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Стрелка вниз 11"/>
          <p:cNvSpPr/>
          <p:nvPr/>
        </p:nvSpPr>
        <p:spPr>
          <a:xfrm rot="18987484">
            <a:off x="5904148" y="4651400"/>
            <a:ext cx="504056" cy="893332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DD8047"/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0166" y="214290"/>
            <a:ext cx="6883400" cy="100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171634" y="1844703"/>
            <a:ext cx="5817566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бюджет и бюджеты государственных внебюджетных фондов Российской Федерации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53683" y="3429000"/>
            <a:ext cx="5817566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субъектов Российской Федерации и бюджеты территориальных государственных внебюджетных фондов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75893" y="4725144"/>
            <a:ext cx="5817566" cy="121869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муниципальных районов, бюджеты городских округов, бюджеты внутригородских муниципальных образований городов федерального значения Москвы, Санкт-Петербурга и Севастополя, бюджеты городских и сельских поселений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128" y="1829733"/>
            <a:ext cx="2418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8494" y="3429000"/>
            <a:ext cx="2464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7346" y="5029443"/>
            <a:ext cx="1946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Местный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79512" y="1617887"/>
            <a:ext cx="0" cy="4536625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3" idx="1"/>
          </p:cNvCxnSpPr>
          <p:nvPr/>
        </p:nvCxnSpPr>
        <p:spPr>
          <a:xfrm>
            <a:off x="179512" y="2301903"/>
            <a:ext cx="2992122" cy="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5" idx="1"/>
          </p:cNvCxnSpPr>
          <p:nvPr/>
        </p:nvCxnSpPr>
        <p:spPr>
          <a:xfrm>
            <a:off x="179512" y="3886200"/>
            <a:ext cx="2974171" cy="0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157302" y="5475218"/>
            <a:ext cx="2996381" cy="0"/>
          </a:xfrm>
          <a:prstGeom prst="straightConnector1">
            <a:avLst/>
          </a:prstGeom>
          <a:ln w="508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1675573" y="821176"/>
            <a:ext cx="613092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Бюджетная система РФ</a:t>
            </a:r>
            <a:endParaRPr kumimoji="0" lang="ru-RU" sz="1800" b="1" i="0" u="none" strike="noStrike" kern="1200" cap="none" spc="0" normalizeH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6136147"/>
            <a:ext cx="7848872" cy="58477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Все звенья соответствующих бюджетных систем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самостоятельны.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Bookman Old Style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Каждое публично - правовое образование имеет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свой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бюджет.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031866" y="231021"/>
            <a:ext cx="6929486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бюджетного процесса в городском поселении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1040947"/>
            <a:ext cx="81198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ПРОЦЕСС – </a:t>
            </a:r>
            <a:r>
              <a:rPr lang="ru-RU" altLang="ru-RU" sz="1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проекта бюджета, его рассмотрение, утверждение, исполнение, составление отчета об исполнении и его утверждение</a:t>
            </a:r>
            <a:endParaRPr lang="ru-RU" altLang="ru-RU" sz="1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204999" y="1711630"/>
            <a:ext cx="2582734" cy="1001981"/>
          </a:xfrm>
          <a:custGeom>
            <a:avLst/>
            <a:gdLst>
              <a:gd name="connsiteX0" fmla="*/ 0 w 2582734"/>
              <a:gd name="connsiteY0" fmla="*/ 500991 h 1001981"/>
              <a:gd name="connsiteX1" fmla="*/ 1291367 w 2582734"/>
              <a:gd name="connsiteY1" fmla="*/ 0 h 1001981"/>
              <a:gd name="connsiteX2" fmla="*/ 2582734 w 2582734"/>
              <a:gd name="connsiteY2" fmla="*/ 500991 h 1001981"/>
              <a:gd name="connsiteX3" fmla="*/ 1291367 w 2582734"/>
              <a:gd name="connsiteY3" fmla="*/ 1001982 h 1001981"/>
              <a:gd name="connsiteX4" fmla="*/ 0 w 2582734"/>
              <a:gd name="connsiteY4" fmla="*/ 500991 h 1001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2734" h="1001981">
                <a:moveTo>
                  <a:pt x="0" y="500991"/>
                </a:moveTo>
                <a:cubicBezTo>
                  <a:pt x="0" y="224301"/>
                  <a:pt x="578165" y="0"/>
                  <a:pt x="1291367" y="0"/>
                </a:cubicBezTo>
                <a:cubicBezTo>
                  <a:pt x="2004569" y="0"/>
                  <a:pt x="2582734" y="224301"/>
                  <a:pt x="2582734" y="500991"/>
                </a:cubicBezTo>
                <a:cubicBezTo>
                  <a:pt x="2582734" y="777681"/>
                  <a:pt x="2004569" y="1001982"/>
                  <a:pt x="1291367" y="1001982"/>
                </a:cubicBezTo>
                <a:cubicBezTo>
                  <a:pt x="578165" y="1001982"/>
                  <a:pt x="0" y="777681"/>
                  <a:pt x="0" y="500991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398553" tIns="167057" rIns="398553" bIns="167057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</a:t>
            </a:r>
            <a:r>
              <a:rPr lang="ru-RU" sz="1600" kern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проекта бюджета на очередной год и плановый период</a:t>
            </a:r>
            <a:endParaRPr lang="ru-RU" sz="1600" kern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 rot="10621150">
            <a:off x="1353487" y="2883415"/>
            <a:ext cx="379571" cy="38809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z="-182000"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5" name="Полилиния 4"/>
          <p:cNvSpPr/>
          <p:nvPr/>
        </p:nvSpPr>
        <p:spPr>
          <a:xfrm>
            <a:off x="219037" y="3677899"/>
            <a:ext cx="2554657" cy="988283"/>
          </a:xfrm>
          <a:custGeom>
            <a:avLst/>
            <a:gdLst>
              <a:gd name="connsiteX0" fmla="*/ 0 w 2554657"/>
              <a:gd name="connsiteY0" fmla="*/ 494142 h 988283"/>
              <a:gd name="connsiteX1" fmla="*/ 1277329 w 2554657"/>
              <a:gd name="connsiteY1" fmla="*/ 0 h 988283"/>
              <a:gd name="connsiteX2" fmla="*/ 2554658 w 2554657"/>
              <a:gd name="connsiteY2" fmla="*/ 494142 h 988283"/>
              <a:gd name="connsiteX3" fmla="*/ 1277329 w 2554657"/>
              <a:gd name="connsiteY3" fmla="*/ 988284 h 988283"/>
              <a:gd name="connsiteX4" fmla="*/ 0 w 2554657"/>
              <a:gd name="connsiteY4" fmla="*/ 494142 h 988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4657" h="988283">
                <a:moveTo>
                  <a:pt x="0" y="494142"/>
                </a:moveTo>
                <a:cubicBezTo>
                  <a:pt x="0" y="221235"/>
                  <a:pt x="571880" y="0"/>
                  <a:pt x="1277329" y="0"/>
                </a:cubicBezTo>
                <a:cubicBezTo>
                  <a:pt x="1982778" y="0"/>
                  <a:pt x="2554658" y="221235"/>
                  <a:pt x="2554658" y="494142"/>
                </a:cubicBezTo>
                <a:cubicBezTo>
                  <a:pt x="2554658" y="767049"/>
                  <a:pt x="1982778" y="988284"/>
                  <a:pt x="1277329" y="988284"/>
                </a:cubicBezTo>
                <a:cubicBezTo>
                  <a:pt x="571880" y="988284"/>
                  <a:pt x="0" y="767049"/>
                  <a:pt x="0" y="494142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394441" tIns="165051" rIns="394441" bIns="165051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</a:t>
            </a:r>
            <a:r>
              <a:rPr lang="ru-RU" sz="1600" kern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бюджета на очередной год и плановый период</a:t>
            </a:r>
            <a:endParaRPr lang="ru-RU" sz="1600" kern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 rot="10577112">
            <a:off x="1251577" y="5059801"/>
            <a:ext cx="379571" cy="287227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z="-182000"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11" name="Полилиния 10"/>
          <p:cNvSpPr/>
          <p:nvPr/>
        </p:nvSpPr>
        <p:spPr>
          <a:xfrm>
            <a:off x="173912" y="5471847"/>
            <a:ext cx="2534902" cy="1071093"/>
          </a:xfrm>
          <a:custGeom>
            <a:avLst/>
            <a:gdLst>
              <a:gd name="connsiteX0" fmla="*/ 0 w 2534902"/>
              <a:gd name="connsiteY0" fmla="*/ 535547 h 1071093"/>
              <a:gd name="connsiteX1" fmla="*/ 1267451 w 2534902"/>
              <a:gd name="connsiteY1" fmla="*/ 0 h 1071093"/>
              <a:gd name="connsiteX2" fmla="*/ 2534902 w 2534902"/>
              <a:gd name="connsiteY2" fmla="*/ 535547 h 1071093"/>
              <a:gd name="connsiteX3" fmla="*/ 1267451 w 2534902"/>
              <a:gd name="connsiteY3" fmla="*/ 1071094 h 1071093"/>
              <a:gd name="connsiteX4" fmla="*/ 0 w 2534902"/>
              <a:gd name="connsiteY4" fmla="*/ 535547 h 107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4902" h="1071093">
                <a:moveTo>
                  <a:pt x="0" y="535547"/>
                </a:moveTo>
                <a:cubicBezTo>
                  <a:pt x="0" y="239773"/>
                  <a:pt x="567457" y="0"/>
                  <a:pt x="1267451" y="0"/>
                </a:cubicBezTo>
                <a:cubicBezTo>
                  <a:pt x="1967445" y="0"/>
                  <a:pt x="2534902" y="239773"/>
                  <a:pt x="2534902" y="535547"/>
                </a:cubicBezTo>
                <a:cubicBezTo>
                  <a:pt x="2534902" y="831321"/>
                  <a:pt x="1967445" y="1071094"/>
                  <a:pt x="1267451" y="1071094"/>
                </a:cubicBezTo>
                <a:cubicBezTo>
                  <a:pt x="567457" y="1071094"/>
                  <a:pt x="0" y="831321"/>
                  <a:pt x="0" y="535547"/>
                </a:cubicBezTo>
                <a:close/>
              </a:path>
            </a:pathLst>
          </a:custGeom>
          <a:solidFill>
            <a:srgbClr val="FF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389008" tIns="174638" rIns="389008" bIns="17463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</a:t>
            </a:r>
            <a:r>
              <a:rPr lang="ru-RU" sz="1400" kern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проекту бюджета на очередной год и плановый период</a:t>
            </a:r>
            <a:endParaRPr lang="ru-RU" sz="1400" kern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6171211" flipV="1">
            <a:off x="2930291" y="5762139"/>
            <a:ext cx="379571" cy="490506"/>
          </a:xfrm>
          <a:prstGeom prst="triangle">
            <a:avLst/>
          </a:prstGeom>
          <a:solidFill>
            <a:srgbClr val="FFFF99"/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-3311292"/>
              <a:satOff val="13270"/>
              <a:lumOff val="2876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Полилиния 12"/>
          <p:cNvSpPr/>
          <p:nvPr/>
        </p:nvSpPr>
        <p:spPr>
          <a:xfrm>
            <a:off x="3449317" y="5560288"/>
            <a:ext cx="2747351" cy="1048603"/>
          </a:xfrm>
          <a:custGeom>
            <a:avLst/>
            <a:gdLst>
              <a:gd name="connsiteX0" fmla="*/ 0 w 2747351"/>
              <a:gd name="connsiteY0" fmla="*/ 524302 h 1048603"/>
              <a:gd name="connsiteX1" fmla="*/ 1373676 w 2747351"/>
              <a:gd name="connsiteY1" fmla="*/ 0 h 1048603"/>
              <a:gd name="connsiteX2" fmla="*/ 2747352 w 2747351"/>
              <a:gd name="connsiteY2" fmla="*/ 524302 h 1048603"/>
              <a:gd name="connsiteX3" fmla="*/ 1373676 w 2747351"/>
              <a:gd name="connsiteY3" fmla="*/ 1048604 h 1048603"/>
              <a:gd name="connsiteX4" fmla="*/ 0 w 2747351"/>
              <a:gd name="connsiteY4" fmla="*/ 524302 h 1048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7351" h="1048603">
                <a:moveTo>
                  <a:pt x="0" y="524302"/>
                </a:moveTo>
                <a:cubicBezTo>
                  <a:pt x="0" y="234738"/>
                  <a:pt x="615016" y="0"/>
                  <a:pt x="1373676" y="0"/>
                </a:cubicBezTo>
                <a:cubicBezTo>
                  <a:pt x="2132336" y="0"/>
                  <a:pt x="2747352" y="234738"/>
                  <a:pt x="2747352" y="524302"/>
                </a:cubicBezTo>
                <a:cubicBezTo>
                  <a:pt x="2747352" y="813866"/>
                  <a:pt x="2132336" y="1048604"/>
                  <a:pt x="1373676" y="1048604"/>
                </a:cubicBezTo>
                <a:cubicBezTo>
                  <a:pt x="615016" y="1048604"/>
                  <a:pt x="0" y="813866"/>
                  <a:pt x="0" y="524302"/>
                </a:cubicBezTo>
                <a:close/>
              </a:path>
            </a:pathLst>
          </a:custGeom>
          <a:solidFill>
            <a:srgbClr val="6FFD7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422660" tIns="173884" rIns="422660" bIns="17388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</a:t>
            </a:r>
            <a:r>
              <a:rPr lang="ru-RU" sz="1600" kern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проекта бюджета на очередной год и плановый период </a:t>
            </a:r>
            <a:endParaRPr lang="ru-RU" sz="1600" kern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Равнобедренный треугольник 13"/>
          <p:cNvSpPr/>
          <p:nvPr/>
        </p:nvSpPr>
        <p:spPr>
          <a:xfrm rot="59918">
            <a:off x="4553722" y="5029984"/>
            <a:ext cx="379571" cy="346863"/>
          </a:xfrm>
          <a:prstGeom prst="triangle">
            <a:avLst/>
          </a:prstGeom>
          <a:solidFill>
            <a:srgbClr val="6FFD7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z="-182000"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15" name="Полилиния 14"/>
          <p:cNvSpPr/>
          <p:nvPr/>
        </p:nvSpPr>
        <p:spPr>
          <a:xfrm>
            <a:off x="3482607" y="3954714"/>
            <a:ext cx="2441828" cy="934878"/>
          </a:xfrm>
          <a:custGeom>
            <a:avLst/>
            <a:gdLst>
              <a:gd name="connsiteX0" fmla="*/ 0 w 2441828"/>
              <a:gd name="connsiteY0" fmla="*/ 467439 h 934878"/>
              <a:gd name="connsiteX1" fmla="*/ 1220914 w 2441828"/>
              <a:gd name="connsiteY1" fmla="*/ 0 h 934878"/>
              <a:gd name="connsiteX2" fmla="*/ 2441828 w 2441828"/>
              <a:gd name="connsiteY2" fmla="*/ 467439 h 934878"/>
              <a:gd name="connsiteX3" fmla="*/ 1220914 w 2441828"/>
              <a:gd name="connsiteY3" fmla="*/ 934878 h 934878"/>
              <a:gd name="connsiteX4" fmla="*/ 0 w 2441828"/>
              <a:gd name="connsiteY4" fmla="*/ 467439 h 934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1828" h="934878">
                <a:moveTo>
                  <a:pt x="0" y="467439"/>
                </a:moveTo>
                <a:cubicBezTo>
                  <a:pt x="0" y="209280"/>
                  <a:pt x="546622" y="0"/>
                  <a:pt x="1220914" y="0"/>
                </a:cubicBezTo>
                <a:cubicBezTo>
                  <a:pt x="1895206" y="0"/>
                  <a:pt x="2441828" y="209280"/>
                  <a:pt x="2441828" y="467439"/>
                </a:cubicBezTo>
                <a:cubicBezTo>
                  <a:pt x="2441828" y="725598"/>
                  <a:pt x="1895206" y="934878"/>
                  <a:pt x="1220914" y="934878"/>
                </a:cubicBezTo>
                <a:cubicBezTo>
                  <a:pt x="546622" y="934878"/>
                  <a:pt x="0" y="725598"/>
                  <a:pt x="0" y="467439"/>
                </a:cubicBezTo>
                <a:close/>
              </a:path>
            </a:pathLst>
          </a:cu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377917" tIns="157230" rIns="377917" bIns="15723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</a:t>
            </a:r>
            <a:r>
              <a:rPr lang="ru-RU" sz="1600" kern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в текущем году</a:t>
            </a:r>
            <a:endParaRPr lang="ru-RU" sz="1600" kern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 rot="21528208">
            <a:off x="4554129" y="3396555"/>
            <a:ext cx="407025" cy="329881"/>
          </a:xfrm>
          <a:prstGeom prst="triangl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z="-182000"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17" name="Полилиния 16"/>
          <p:cNvSpPr/>
          <p:nvPr/>
        </p:nvSpPr>
        <p:spPr>
          <a:xfrm>
            <a:off x="3366910" y="1692436"/>
            <a:ext cx="2673222" cy="1571636"/>
          </a:xfrm>
          <a:custGeom>
            <a:avLst/>
            <a:gdLst>
              <a:gd name="connsiteX0" fmla="*/ 0 w 2673222"/>
              <a:gd name="connsiteY0" fmla="*/ 593907 h 1187813"/>
              <a:gd name="connsiteX1" fmla="*/ 1336611 w 2673222"/>
              <a:gd name="connsiteY1" fmla="*/ 0 h 1187813"/>
              <a:gd name="connsiteX2" fmla="*/ 2673222 w 2673222"/>
              <a:gd name="connsiteY2" fmla="*/ 593907 h 1187813"/>
              <a:gd name="connsiteX3" fmla="*/ 1336611 w 2673222"/>
              <a:gd name="connsiteY3" fmla="*/ 1187814 h 1187813"/>
              <a:gd name="connsiteX4" fmla="*/ 0 w 2673222"/>
              <a:gd name="connsiteY4" fmla="*/ 593907 h 1187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3222" h="1187813">
                <a:moveTo>
                  <a:pt x="0" y="593907"/>
                </a:moveTo>
                <a:cubicBezTo>
                  <a:pt x="0" y="265901"/>
                  <a:pt x="598421" y="0"/>
                  <a:pt x="1336611" y="0"/>
                </a:cubicBezTo>
                <a:cubicBezTo>
                  <a:pt x="2074801" y="0"/>
                  <a:pt x="2673222" y="265901"/>
                  <a:pt x="2673222" y="593907"/>
                </a:cubicBezTo>
                <a:cubicBezTo>
                  <a:pt x="2673222" y="921913"/>
                  <a:pt x="2074801" y="1187814"/>
                  <a:pt x="1336611" y="1187814"/>
                </a:cubicBezTo>
                <a:cubicBezTo>
                  <a:pt x="598421" y="1187814"/>
                  <a:pt x="0" y="921913"/>
                  <a:pt x="0" y="59390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411804" tIns="194271" rIns="411804" bIns="194271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отчета </a:t>
            </a:r>
            <a:r>
              <a:rPr lang="ru-RU" sz="1600" b="0" kern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 </a:t>
            </a:r>
            <a:r>
              <a:rPr lang="ru-RU" sz="1600" kern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бюджета, включая внешнюю проверку</a:t>
            </a:r>
            <a:endParaRPr lang="ru-RU" sz="1600" kern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Равнобедренный треугольник 17"/>
          <p:cNvSpPr/>
          <p:nvPr/>
        </p:nvSpPr>
        <p:spPr>
          <a:xfrm rot="10960121">
            <a:off x="7538773" y="4797543"/>
            <a:ext cx="379571" cy="346863"/>
          </a:xfrm>
          <a:prstGeom prst="triangle">
            <a:avLst/>
          </a:prstGeom>
          <a:solidFill>
            <a:srgbClr val="FFD54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z="-182000"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19" name="Полилиния 18"/>
          <p:cNvSpPr/>
          <p:nvPr/>
        </p:nvSpPr>
        <p:spPr>
          <a:xfrm>
            <a:off x="6392096" y="3350862"/>
            <a:ext cx="2580770" cy="1124896"/>
          </a:xfrm>
          <a:custGeom>
            <a:avLst/>
            <a:gdLst>
              <a:gd name="connsiteX0" fmla="*/ 0 w 2580770"/>
              <a:gd name="connsiteY0" fmla="*/ 562448 h 1124896"/>
              <a:gd name="connsiteX1" fmla="*/ 1290385 w 2580770"/>
              <a:gd name="connsiteY1" fmla="*/ 0 h 1124896"/>
              <a:gd name="connsiteX2" fmla="*/ 2580770 w 2580770"/>
              <a:gd name="connsiteY2" fmla="*/ 562448 h 1124896"/>
              <a:gd name="connsiteX3" fmla="*/ 1290385 w 2580770"/>
              <a:gd name="connsiteY3" fmla="*/ 1124896 h 1124896"/>
              <a:gd name="connsiteX4" fmla="*/ 0 w 2580770"/>
              <a:gd name="connsiteY4" fmla="*/ 562448 h 1124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0770" h="1124896">
                <a:moveTo>
                  <a:pt x="0" y="562448"/>
                </a:moveTo>
                <a:cubicBezTo>
                  <a:pt x="0" y="251817"/>
                  <a:pt x="577725" y="0"/>
                  <a:pt x="1290385" y="0"/>
                </a:cubicBezTo>
                <a:cubicBezTo>
                  <a:pt x="2003045" y="0"/>
                  <a:pt x="2580770" y="251817"/>
                  <a:pt x="2580770" y="562448"/>
                </a:cubicBezTo>
                <a:cubicBezTo>
                  <a:pt x="2580770" y="873079"/>
                  <a:pt x="2003045" y="1124896"/>
                  <a:pt x="1290385" y="1124896"/>
                </a:cubicBezTo>
                <a:cubicBezTo>
                  <a:pt x="577725" y="1124896"/>
                  <a:pt x="0" y="873079"/>
                  <a:pt x="0" y="562448"/>
                </a:cubicBezTo>
                <a:close/>
              </a:path>
            </a:pathLst>
          </a:custGeom>
          <a:solidFill>
            <a:srgbClr val="FFD54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395725" tIns="182517" rIns="395725" bIns="182517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 </a:t>
            </a:r>
            <a:r>
              <a:rPr lang="ru-RU" sz="1400" kern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отчету исполнения бюджета</a:t>
            </a:r>
            <a:endParaRPr lang="ru-RU" sz="1400" kern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7876868">
            <a:off x="6303327" y="2920737"/>
            <a:ext cx="379571" cy="455723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Полилиния 20"/>
          <p:cNvSpPr/>
          <p:nvPr/>
        </p:nvSpPr>
        <p:spPr>
          <a:xfrm>
            <a:off x="6464694" y="5458054"/>
            <a:ext cx="2527728" cy="1164340"/>
          </a:xfrm>
          <a:custGeom>
            <a:avLst/>
            <a:gdLst>
              <a:gd name="connsiteX0" fmla="*/ 0 w 2527728"/>
              <a:gd name="connsiteY0" fmla="*/ 582170 h 1164340"/>
              <a:gd name="connsiteX1" fmla="*/ 1263864 w 2527728"/>
              <a:gd name="connsiteY1" fmla="*/ 0 h 1164340"/>
              <a:gd name="connsiteX2" fmla="*/ 2527728 w 2527728"/>
              <a:gd name="connsiteY2" fmla="*/ 582170 h 1164340"/>
              <a:gd name="connsiteX3" fmla="*/ 1263864 w 2527728"/>
              <a:gd name="connsiteY3" fmla="*/ 1164340 h 1164340"/>
              <a:gd name="connsiteX4" fmla="*/ 0 w 2527728"/>
              <a:gd name="connsiteY4" fmla="*/ 582170 h 1164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728" h="1164340">
                <a:moveTo>
                  <a:pt x="0" y="582170"/>
                </a:moveTo>
                <a:cubicBezTo>
                  <a:pt x="0" y="260646"/>
                  <a:pt x="565851" y="0"/>
                  <a:pt x="1263864" y="0"/>
                </a:cubicBezTo>
                <a:cubicBezTo>
                  <a:pt x="1961877" y="0"/>
                  <a:pt x="2527728" y="260646"/>
                  <a:pt x="2527728" y="582170"/>
                </a:cubicBezTo>
                <a:cubicBezTo>
                  <a:pt x="2527728" y="903694"/>
                  <a:pt x="1961877" y="1164340"/>
                  <a:pt x="1263864" y="1164340"/>
                </a:cubicBezTo>
                <a:cubicBezTo>
                  <a:pt x="565851" y="1164340"/>
                  <a:pt x="0" y="903694"/>
                  <a:pt x="0" y="582170"/>
                </a:cubicBezTo>
                <a:close/>
              </a:path>
            </a:pathLst>
          </a:custGeom>
          <a:solidFill>
            <a:srgbClr val="FFCC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390497" tIns="190834" rIns="390497" bIns="19083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отчета </a:t>
            </a:r>
            <a:r>
              <a:rPr lang="ru-RU" sz="1400" kern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 бюджета</a:t>
            </a:r>
            <a:endParaRPr lang="ru-RU" sz="1400" kern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0490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500"/>
                            </p:stCondLst>
                            <p:childTnLst>
                              <p:par>
                                <p:cTn id="10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1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8500"/>
                            </p:stCondLst>
                            <p:childTnLst>
                              <p:par>
                                <p:cTn id="13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" grpId="0" animBg="1"/>
      <p:bldP spid="5" grpId="0" animBg="1"/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980729"/>
            <a:ext cx="7632700" cy="6120679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	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Жители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Окуловского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городского поселения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принимают участие в обсуждении проекта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образования в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ходе публичных слушаний по проекту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бюджета городского поселения.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	Публичные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слушания проводятся посредством размещения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проекта бюджета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Окуловского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городского поселения на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официальном сайте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Окуловского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муниципального района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в сети «Интернет», в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бюллетене «Официальный вестник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Окуловского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муниципального района»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и рассмотрения поступивших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предложений.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0661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 rot="5400000">
            <a:off x="6048375" y="3875088"/>
            <a:ext cx="3095625" cy="2873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rmAutofit fontScale="90000"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</p:txBody>
      </p:sp>
      <p:sp>
        <p:nvSpPr>
          <p:cNvPr id="3" name="Овал 1"/>
          <p:cNvSpPr/>
          <p:nvPr/>
        </p:nvSpPr>
        <p:spPr>
          <a:xfrm>
            <a:off x="179515" y="2601275"/>
            <a:ext cx="2880323" cy="288032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1">
            <a:solidFill>
              <a:srgbClr val="FFFFFF"/>
            </a:solidFill>
            <a:prstDash val="solid"/>
          </a:ln>
          <a:effectLst>
            <a:outerShdw dist="38103" dir="10800000" algn="tl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27000" h="50800"/>
          </a:sp3d>
        </p:spPr>
        <p:txBody>
          <a:bodyPr vert="horz" wrap="square" lIns="91440" tIns="45720" rIns="91440" bIns="45720" anchor="ctr" anchorCtr="1" compatLnSpc="1"/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сбалансированности бюджета городского поселения,  оптимальное распределение ограниченных бюджетных ресурсов  для исполнения расходных обязательств</a:t>
            </a:r>
            <a:endParaRPr lang="ru-RU" sz="1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лилиния 7"/>
          <p:cNvSpPr/>
          <p:nvPr/>
        </p:nvSpPr>
        <p:spPr>
          <a:xfrm>
            <a:off x="4248232" y="1515327"/>
            <a:ext cx="4019135" cy="115212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315746"/>
              <a:gd name="f7" fmla="val 722621"/>
              <a:gd name="f8" fmla="val 120439"/>
              <a:gd name="f9" fmla="val 53922"/>
              <a:gd name="f10" fmla="val 7195307"/>
              <a:gd name="f11" fmla="val 7261824"/>
              <a:gd name="f12" fmla="val 602182"/>
              <a:gd name="f13" fmla="val 668699"/>
              <a:gd name="f14" fmla="+- 0 0 -90"/>
              <a:gd name="f15" fmla="*/ f3 1 7315746"/>
              <a:gd name="f16" fmla="*/ f4 1 722621"/>
              <a:gd name="f17" fmla="val f5"/>
              <a:gd name="f18" fmla="val f6"/>
              <a:gd name="f19" fmla="val f7"/>
              <a:gd name="f20" fmla="*/ f14 f0 1"/>
              <a:gd name="f21" fmla="+- f19 0 f17"/>
              <a:gd name="f22" fmla="+- f18 0 f17"/>
              <a:gd name="f23" fmla="*/ f20 1 f2"/>
              <a:gd name="f24" fmla="*/ f22 1 7315746"/>
              <a:gd name="f25" fmla="*/ f21 1 722621"/>
              <a:gd name="f26" fmla="*/ 0 f22 1"/>
              <a:gd name="f27" fmla="*/ 120439 f21 1"/>
              <a:gd name="f28" fmla="*/ 120439 f22 1"/>
              <a:gd name="f29" fmla="*/ 0 f21 1"/>
              <a:gd name="f30" fmla="*/ 7195307 f22 1"/>
              <a:gd name="f31" fmla="*/ 7315746 f22 1"/>
              <a:gd name="f32" fmla="*/ 602182 f21 1"/>
              <a:gd name="f33" fmla="*/ 722621 f21 1"/>
              <a:gd name="f34" fmla="+- f23 0 f1"/>
              <a:gd name="f35" fmla="*/ f26 1 7315746"/>
              <a:gd name="f36" fmla="*/ f27 1 722621"/>
              <a:gd name="f37" fmla="*/ f28 1 7315746"/>
              <a:gd name="f38" fmla="*/ f29 1 722621"/>
              <a:gd name="f39" fmla="*/ f30 1 7315746"/>
              <a:gd name="f40" fmla="*/ f31 1 7315746"/>
              <a:gd name="f41" fmla="*/ f32 1 722621"/>
              <a:gd name="f42" fmla="*/ f33 1 722621"/>
              <a:gd name="f43" fmla="*/ f17 1 f24"/>
              <a:gd name="f44" fmla="*/ f18 1 f24"/>
              <a:gd name="f45" fmla="*/ f17 1 f25"/>
              <a:gd name="f46" fmla="*/ f19 1 f25"/>
              <a:gd name="f47" fmla="*/ f35 1 f24"/>
              <a:gd name="f48" fmla="*/ f36 1 f25"/>
              <a:gd name="f49" fmla="*/ f37 1 f24"/>
              <a:gd name="f50" fmla="*/ f38 1 f25"/>
              <a:gd name="f51" fmla="*/ f39 1 f24"/>
              <a:gd name="f52" fmla="*/ f40 1 f24"/>
              <a:gd name="f53" fmla="*/ f41 1 f25"/>
              <a:gd name="f54" fmla="*/ f42 1 f25"/>
              <a:gd name="f55" fmla="*/ f43 f15 1"/>
              <a:gd name="f56" fmla="*/ f44 f15 1"/>
              <a:gd name="f57" fmla="*/ f46 f16 1"/>
              <a:gd name="f58" fmla="*/ f45 f16 1"/>
              <a:gd name="f59" fmla="*/ f47 f15 1"/>
              <a:gd name="f60" fmla="*/ f48 f16 1"/>
              <a:gd name="f61" fmla="*/ f49 f15 1"/>
              <a:gd name="f62" fmla="*/ f50 f16 1"/>
              <a:gd name="f63" fmla="*/ f51 f15 1"/>
              <a:gd name="f64" fmla="*/ f52 f15 1"/>
              <a:gd name="f65" fmla="*/ f53 f16 1"/>
              <a:gd name="f66" fmla="*/ f54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59" y="f60"/>
              </a:cxn>
              <a:cxn ang="f34">
                <a:pos x="f61" y="f62"/>
              </a:cxn>
              <a:cxn ang="f34">
                <a:pos x="f63" y="f62"/>
              </a:cxn>
              <a:cxn ang="f34">
                <a:pos x="f64" y="f60"/>
              </a:cxn>
              <a:cxn ang="f34">
                <a:pos x="f64" y="f65"/>
              </a:cxn>
              <a:cxn ang="f34">
                <a:pos x="f63" y="f66"/>
              </a:cxn>
              <a:cxn ang="f34">
                <a:pos x="f61" y="f66"/>
              </a:cxn>
              <a:cxn ang="f34">
                <a:pos x="f59" y="f65"/>
              </a:cxn>
              <a:cxn ang="f34">
                <a:pos x="f59" y="f60"/>
              </a:cxn>
            </a:cxnLst>
            <a:rect l="f55" t="f58" r="f56" b="f57"/>
            <a:pathLst>
              <a:path w="7315746" h="722621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9046">
            <a:solidFill>
              <a:srgbClr val="FFFFFF"/>
            </a:solidFill>
            <a:prstDash val="solid"/>
          </a:ln>
          <a:scene3d>
            <a:camera prst="orthographicFront"/>
            <a:lightRig rig="threePt" dir="t"/>
          </a:scene3d>
          <a:sp3d>
            <a:bevelT w="127000" h="38100"/>
          </a:sp3d>
        </p:spPr>
        <p:txBody>
          <a:bodyPr vert="horz" wrap="square" lIns="103857" tIns="103857" rIns="103857" bIns="103857" anchor="ctr" anchorCtr="1" compatLnSpc="1"/>
          <a:lstStyle/>
          <a:p>
            <a:pPr marL="0" marR="0" lvl="0" indent="0" algn="ctr" defTabSz="800100" rtl="0" fontAlgn="auto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0" i="0" u="none" strike="noStrike" kern="1200" cap="none" spc="0" baseline="0" dirty="0">
                <a:solidFill>
                  <a:schemeClr val="bg2">
                    <a:lumMod val="25000"/>
                  </a:schemeClr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400" b="0" i="0" u="none" strike="noStrike" kern="1200" cap="none" spc="0" baseline="0" dirty="0" smtClean="0">
                <a:solidFill>
                  <a:schemeClr val="bg2">
                    <a:lumMod val="25000"/>
                  </a:schemeClr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финансовой устойчивости</a:t>
            </a:r>
            <a:r>
              <a:rPr lang="ru-RU" sz="1400" b="0" i="0" u="none" strike="noStrike" kern="1200" cap="none" spc="0" dirty="0" smtClean="0">
                <a:solidFill>
                  <a:schemeClr val="bg2">
                    <a:lumMod val="25000"/>
                  </a:schemeClr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400" b="0" i="0" u="none" strike="noStrike" kern="1200" cap="none" spc="0" baseline="0" dirty="0" smtClean="0">
                <a:solidFill>
                  <a:schemeClr val="bg2">
                    <a:lumMod val="25000"/>
                  </a:schemeClr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стабильности бюджета городского поселения </a:t>
            </a:r>
            <a:r>
              <a:rPr lang="ru-RU" sz="1400" b="0" i="0" u="none" strike="noStrike" kern="1200" cap="none" spc="0" baseline="0" dirty="0">
                <a:solidFill>
                  <a:schemeClr val="bg2">
                    <a:lumMod val="25000"/>
                  </a:schemeClr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при  безусловном выполнении </a:t>
            </a:r>
            <a:r>
              <a:rPr lang="ru-RU" sz="1400" b="0" i="0" u="none" strike="noStrike" kern="1200" cap="none" spc="0" baseline="0" dirty="0" smtClean="0">
                <a:solidFill>
                  <a:schemeClr val="bg2">
                    <a:lumMod val="25000"/>
                  </a:schemeClr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</a:t>
            </a:r>
            <a:endParaRPr lang="ru-RU" sz="1400" b="0" i="0" u="none" strike="noStrike" kern="1200" cap="none" spc="0" baseline="0" dirty="0">
              <a:solidFill>
                <a:schemeClr val="bg2">
                  <a:lumMod val="25000"/>
                </a:schemeClr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лилиния 8"/>
          <p:cNvSpPr/>
          <p:nvPr/>
        </p:nvSpPr>
        <p:spPr>
          <a:xfrm>
            <a:off x="4248232" y="2780990"/>
            <a:ext cx="4017600" cy="1152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315746"/>
              <a:gd name="f7" fmla="val 722621"/>
              <a:gd name="f8" fmla="val 120439"/>
              <a:gd name="f9" fmla="val 53922"/>
              <a:gd name="f10" fmla="val 7195307"/>
              <a:gd name="f11" fmla="val 7261824"/>
              <a:gd name="f12" fmla="val 602182"/>
              <a:gd name="f13" fmla="val 668699"/>
              <a:gd name="f14" fmla="+- 0 0 -90"/>
              <a:gd name="f15" fmla="*/ f3 1 7315746"/>
              <a:gd name="f16" fmla="*/ f4 1 722621"/>
              <a:gd name="f17" fmla="val f5"/>
              <a:gd name="f18" fmla="val f6"/>
              <a:gd name="f19" fmla="val f7"/>
              <a:gd name="f20" fmla="*/ f14 f0 1"/>
              <a:gd name="f21" fmla="+- f19 0 f17"/>
              <a:gd name="f22" fmla="+- f18 0 f17"/>
              <a:gd name="f23" fmla="*/ f20 1 f2"/>
              <a:gd name="f24" fmla="*/ f22 1 7315746"/>
              <a:gd name="f25" fmla="*/ f21 1 722621"/>
              <a:gd name="f26" fmla="*/ 0 f22 1"/>
              <a:gd name="f27" fmla="*/ 120439 f21 1"/>
              <a:gd name="f28" fmla="*/ 120439 f22 1"/>
              <a:gd name="f29" fmla="*/ 0 f21 1"/>
              <a:gd name="f30" fmla="*/ 7195307 f22 1"/>
              <a:gd name="f31" fmla="*/ 7315746 f22 1"/>
              <a:gd name="f32" fmla="*/ 602182 f21 1"/>
              <a:gd name="f33" fmla="*/ 722621 f21 1"/>
              <a:gd name="f34" fmla="+- f23 0 f1"/>
              <a:gd name="f35" fmla="*/ f26 1 7315746"/>
              <a:gd name="f36" fmla="*/ f27 1 722621"/>
              <a:gd name="f37" fmla="*/ f28 1 7315746"/>
              <a:gd name="f38" fmla="*/ f29 1 722621"/>
              <a:gd name="f39" fmla="*/ f30 1 7315746"/>
              <a:gd name="f40" fmla="*/ f31 1 7315746"/>
              <a:gd name="f41" fmla="*/ f32 1 722621"/>
              <a:gd name="f42" fmla="*/ f33 1 722621"/>
              <a:gd name="f43" fmla="*/ f17 1 f24"/>
              <a:gd name="f44" fmla="*/ f18 1 f24"/>
              <a:gd name="f45" fmla="*/ f17 1 f25"/>
              <a:gd name="f46" fmla="*/ f19 1 f25"/>
              <a:gd name="f47" fmla="*/ f35 1 f24"/>
              <a:gd name="f48" fmla="*/ f36 1 f25"/>
              <a:gd name="f49" fmla="*/ f37 1 f24"/>
              <a:gd name="f50" fmla="*/ f38 1 f25"/>
              <a:gd name="f51" fmla="*/ f39 1 f24"/>
              <a:gd name="f52" fmla="*/ f40 1 f24"/>
              <a:gd name="f53" fmla="*/ f41 1 f25"/>
              <a:gd name="f54" fmla="*/ f42 1 f25"/>
              <a:gd name="f55" fmla="*/ f43 f15 1"/>
              <a:gd name="f56" fmla="*/ f44 f15 1"/>
              <a:gd name="f57" fmla="*/ f46 f16 1"/>
              <a:gd name="f58" fmla="*/ f45 f16 1"/>
              <a:gd name="f59" fmla="*/ f47 f15 1"/>
              <a:gd name="f60" fmla="*/ f48 f16 1"/>
              <a:gd name="f61" fmla="*/ f49 f15 1"/>
              <a:gd name="f62" fmla="*/ f50 f16 1"/>
              <a:gd name="f63" fmla="*/ f51 f15 1"/>
              <a:gd name="f64" fmla="*/ f52 f15 1"/>
              <a:gd name="f65" fmla="*/ f53 f16 1"/>
              <a:gd name="f66" fmla="*/ f54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59" y="f60"/>
              </a:cxn>
              <a:cxn ang="f34">
                <a:pos x="f61" y="f62"/>
              </a:cxn>
              <a:cxn ang="f34">
                <a:pos x="f63" y="f62"/>
              </a:cxn>
              <a:cxn ang="f34">
                <a:pos x="f64" y="f60"/>
              </a:cxn>
              <a:cxn ang="f34">
                <a:pos x="f64" y="f65"/>
              </a:cxn>
              <a:cxn ang="f34">
                <a:pos x="f63" y="f66"/>
              </a:cxn>
              <a:cxn ang="f34">
                <a:pos x="f61" y="f66"/>
              </a:cxn>
              <a:cxn ang="f34">
                <a:pos x="f59" y="f65"/>
              </a:cxn>
              <a:cxn ang="f34">
                <a:pos x="f59" y="f60"/>
              </a:cxn>
            </a:cxnLst>
            <a:rect l="f55" t="f58" r="f56" b="f57"/>
            <a:pathLst>
              <a:path w="7315746" h="722621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9046">
            <a:solidFill>
              <a:srgbClr val="FFFFFF"/>
            </a:solidFill>
            <a:prstDash val="solid"/>
          </a:ln>
          <a:scene3d>
            <a:camera prst="orthographicFront"/>
            <a:lightRig rig="threePt" dir="t"/>
          </a:scene3d>
          <a:sp3d>
            <a:bevelT w="127000" h="38100"/>
          </a:sp3d>
        </p:spPr>
        <p:txBody>
          <a:bodyPr vert="horz" wrap="square" lIns="103857" tIns="103857" rIns="103857" bIns="103857" anchor="ctr" anchorCtr="1" compatLnSpc="1"/>
          <a:lstStyle/>
          <a:p>
            <a:pPr lvl="0" algn="ctr" eaLnBrk="0" fontAlgn="base" hangingPunct="0">
              <a:spcBef>
                <a:spcPts val="1800"/>
              </a:spcBef>
            </a:pPr>
            <a:endParaRPr lang="ru-RU" sz="14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ts val="1800"/>
              </a:spcBef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Достижение целевых показателей, утвержденных муниципальными программами</a:t>
            </a:r>
          </a:p>
          <a:p>
            <a:pPr lvl="0" algn="ctr" eaLnBrk="0" fontAlgn="base" hangingPunct="0">
              <a:spcBef>
                <a:spcPts val="1800"/>
              </a:spcBef>
            </a:pPr>
            <a:endParaRPr lang="ru-RU" sz="1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лилиния 9"/>
          <p:cNvSpPr/>
          <p:nvPr/>
        </p:nvSpPr>
        <p:spPr>
          <a:xfrm>
            <a:off x="4248232" y="4041437"/>
            <a:ext cx="4017600" cy="1152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315746"/>
              <a:gd name="f7" fmla="val 722621"/>
              <a:gd name="f8" fmla="val 120439"/>
              <a:gd name="f9" fmla="val 53922"/>
              <a:gd name="f10" fmla="val 7195307"/>
              <a:gd name="f11" fmla="val 7261824"/>
              <a:gd name="f12" fmla="val 602182"/>
              <a:gd name="f13" fmla="val 668699"/>
              <a:gd name="f14" fmla="+- 0 0 -90"/>
              <a:gd name="f15" fmla="*/ f3 1 7315746"/>
              <a:gd name="f16" fmla="*/ f4 1 722621"/>
              <a:gd name="f17" fmla="val f5"/>
              <a:gd name="f18" fmla="val f6"/>
              <a:gd name="f19" fmla="val f7"/>
              <a:gd name="f20" fmla="*/ f14 f0 1"/>
              <a:gd name="f21" fmla="+- f19 0 f17"/>
              <a:gd name="f22" fmla="+- f18 0 f17"/>
              <a:gd name="f23" fmla="*/ f20 1 f2"/>
              <a:gd name="f24" fmla="*/ f22 1 7315746"/>
              <a:gd name="f25" fmla="*/ f21 1 722621"/>
              <a:gd name="f26" fmla="*/ 0 f22 1"/>
              <a:gd name="f27" fmla="*/ 120439 f21 1"/>
              <a:gd name="f28" fmla="*/ 120439 f22 1"/>
              <a:gd name="f29" fmla="*/ 0 f21 1"/>
              <a:gd name="f30" fmla="*/ 7195307 f22 1"/>
              <a:gd name="f31" fmla="*/ 7315746 f22 1"/>
              <a:gd name="f32" fmla="*/ 602182 f21 1"/>
              <a:gd name="f33" fmla="*/ 722621 f21 1"/>
              <a:gd name="f34" fmla="+- f23 0 f1"/>
              <a:gd name="f35" fmla="*/ f26 1 7315746"/>
              <a:gd name="f36" fmla="*/ f27 1 722621"/>
              <a:gd name="f37" fmla="*/ f28 1 7315746"/>
              <a:gd name="f38" fmla="*/ f29 1 722621"/>
              <a:gd name="f39" fmla="*/ f30 1 7315746"/>
              <a:gd name="f40" fmla="*/ f31 1 7315746"/>
              <a:gd name="f41" fmla="*/ f32 1 722621"/>
              <a:gd name="f42" fmla="*/ f33 1 722621"/>
              <a:gd name="f43" fmla="*/ f17 1 f24"/>
              <a:gd name="f44" fmla="*/ f18 1 f24"/>
              <a:gd name="f45" fmla="*/ f17 1 f25"/>
              <a:gd name="f46" fmla="*/ f19 1 f25"/>
              <a:gd name="f47" fmla="*/ f35 1 f24"/>
              <a:gd name="f48" fmla="*/ f36 1 f25"/>
              <a:gd name="f49" fmla="*/ f37 1 f24"/>
              <a:gd name="f50" fmla="*/ f38 1 f25"/>
              <a:gd name="f51" fmla="*/ f39 1 f24"/>
              <a:gd name="f52" fmla="*/ f40 1 f24"/>
              <a:gd name="f53" fmla="*/ f41 1 f25"/>
              <a:gd name="f54" fmla="*/ f42 1 f25"/>
              <a:gd name="f55" fmla="*/ f43 f15 1"/>
              <a:gd name="f56" fmla="*/ f44 f15 1"/>
              <a:gd name="f57" fmla="*/ f46 f16 1"/>
              <a:gd name="f58" fmla="*/ f45 f16 1"/>
              <a:gd name="f59" fmla="*/ f47 f15 1"/>
              <a:gd name="f60" fmla="*/ f48 f16 1"/>
              <a:gd name="f61" fmla="*/ f49 f15 1"/>
              <a:gd name="f62" fmla="*/ f50 f16 1"/>
              <a:gd name="f63" fmla="*/ f51 f15 1"/>
              <a:gd name="f64" fmla="*/ f52 f15 1"/>
              <a:gd name="f65" fmla="*/ f53 f16 1"/>
              <a:gd name="f66" fmla="*/ f54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59" y="f60"/>
              </a:cxn>
              <a:cxn ang="f34">
                <a:pos x="f61" y="f62"/>
              </a:cxn>
              <a:cxn ang="f34">
                <a:pos x="f63" y="f62"/>
              </a:cxn>
              <a:cxn ang="f34">
                <a:pos x="f64" y="f60"/>
              </a:cxn>
              <a:cxn ang="f34">
                <a:pos x="f64" y="f65"/>
              </a:cxn>
              <a:cxn ang="f34">
                <a:pos x="f63" y="f66"/>
              </a:cxn>
              <a:cxn ang="f34">
                <a:pos x="f61" y="f66"/>
              </a:cxn>
              <a:cxn ang="f34">
                <a:pos x="f59" y="f65"/>
              </a:cxn>
              <a:cxn ang="f34">
                <a:pos x="f59" y="f60"/>
              </a:cxn>
            </a:cxnLst>
            <a:rect l="f55" t="f58" r="f56" b="f57"/>
            <a:pathLst>
              <a:path w="7315746" h="722621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9046">
            <a:solidFill>
              <a:srgbClr val="FFFFFF"/>
            </a:solidFill>
            <a:prstDash val="solid"/>
          </a:ln>
          <a:scene3d>
            <a:camera prst="orthographicFront"/>
            <a:lightRig rig="threePt" dir="t"/>
          </a:scene3d>
          <a:sp3d>
            <a:bevelT w="127000" h="38100"/>
          </a:sp3d>
        </p:spPr>
        <p:txBody>
          <a:bodyPr vert="horz" wrap="square" lIns="103857" tIns="103857" rIns="103857" bIns="103857" anchor="ctr" anchorCtr="1" compatLnSpc="1"/>
          <a:lstStyle/>
          <a:p>
            <a:pPr marL="0" marR="0" lvl="0" indent="0" algn="ctr" defTabSz="800100" rtl="0" fontAlgn="auto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0" i="0" u="none" strike="noStrike" kern="1200" cap="none" spc="0" baseline="0" dirty="0" smtClean="0">
                <a:solidFill>
                  <a:schemeClr val="bg2">
                    <a:lumMod val="25000"/>
                  </a:schemeClr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системы муниципальных закупок</a:t>
            </a:r>
            <a:endParaRPr lang="ru-RU" sz="1400" b="0" i="0" u="none" strike="noStrike" kern="1200" cap="none" spc="0" baseline="0" dirty="0">
              <a:solidFill>
                <a:schemeClr val="bg2">
                  <a:lumMod val="25000"/>
                </a:schemeClr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лилиния 10"/>
          <p:cNvSpPr/>
          <p:nvPr/>
        </p:nvSpPr>
        <p:spPr>
          <a:xfrm>
            <a:off x="4248232" y="5327937"/>
            <a:ext cx="4017600" cy="1152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315746"/>
              <a:gd name="f7" fmla="val 722621"/>
              <a:gd name="f8" fmla="val 120439"/>
              <a:gd name="f9" fmla="val 53922"/>
              <a:gd name="f10" fmla="val 7195307"/>
              <a:gd name="f11" fmla="val 7261824"/>
              <a:gd name="f12" fmla="val 602182"/>
              <a:gd name="f13" fmla="val 668699"/>
              <a:gd name="f14" fmla="+- 0 0 -90"/>
              <a:gd name="f15" fmla="*/ f3 1 7315746"/>
              <a:gd name="f16" fmla="*/ f4 1 722621"/>
              <a:gd name="f17" fmla="val f5"/>
              <a:gd name="f18" fmla="val f6"/>
              <a:gd name="f19" fmla="val f7"/>
              <a:gd name="f20" fmla="*/ f14 f0 1"/>
              <a:gd name="f21" fmla="+- f19 0 f17"/>
              <a:gd name="f22" fmla="+- f18 0 f17"/>
              <a:gd name="f23" fmla="*/ f20 1 f2"/>
              <a:gd name="f24" fmla="*/ f22 1 7315746"/>
              <a:gd name="f25" fmla="*/ f21 1 722621"/>
              <a:gd name="f26" fmla="*/ 0 f22 1"/>
              <a:gd name="f27" fmla="*/ 120439 f21 1"/>
              <a:gd name="f28" fmla="*/ 120439 f22 1"/>
              <a:gd name="f29" fmla="*/ 0 f21 1"/>
              <a:gd name="f30" fmla="*/ 7195307 f22 1"/>
              <a:gd name="f31" fmla="*/ 7315746 f22 1"/>
              <a:gd name="f32" fmla="*/ 602182 f21 1"/>
              <a:gd name="f33" fmla="*/ 722621 f21 1"/>
              <a:gd name="f34" fmla="+- f23 0 f1"/>
              <a:gd name="f35" fmla="*/ f26 1 7315746"/>
              <a:gd name="f36" fmla="*/ f27 1 722621"/>
              <a:gd name="f37" fmla="*/ f28 1 7315746"/>
              <a:gd name="f38" fmla="*/ f29 1 722621"/>
              <a:gd name="f39" fmla="*/ f30 1 7315746"/>
              <a:gd name="f40" fmla="*/ f31 1 7315746"/>
              <a:gd name="f41" fmla="*/ f32 1 722621"/>
              <a:gd name="f42" fmla="*/ f33 1 722621"/>
              <a:gd name="f43" fmla="*/ f17 1 f24"/>
              <a:gd name="f44" fmla="*/ f18 1 f24"/>
              <a:gd name="f45" fmla="*/ f17 1 f25"/>
              <a:gd name="f46" fmla="*/ f19 1 f25"/>
              <a:gd name="f47" fmla="*/ f35 1 f24"/>
              <a:gd name="f48" fmla="*/ f36 1 f25"/>
              <a:gd name="f49" fmla="*/ f37 1 f24"/>
              <a:gd name="f50" fmla="*/ f38 1 f25"/>
              <a:gd name="f51" fmla="*/ f39 1 f24"/>
              <a:gd name="f52" fmla="*/ f40 1 f24"/>
              <a:gd name="f53" fmla="*/ f41 1 f25"/>
              <a:gd name="f54" fmla="*/ f42 1 f25"/>
              <a:gd name="f55" fmla="*/ f43 f15 1"/>
              <a:gd name="f56" fmla="*/ f44 f15 1"/>
              <a:gd name="f57" fmla="*/ f46 f16 1"/>
              <a:gd name="f58" fmla="*/ f45 f16 1"/>
              <a:gd name="f59" fmla="*/ f47 f15 1"/>
              <a:gd name="f60" fmla="*/ f48 f16 1"/>
              <a:gd name="f61" fmla="*/ f49 f15 1"/>
              <a:gd name="f62" fmla="*/ f50 f16 1"/>
              <a:gd name="f63" fmla="*/ f51 f15 1"/>
              <a:gd name="f64" fmla="*/ f52 f15 1"/>
              <a:gd name="f65" fmla="*/ f53 f16 1"/>
              <a:gd name="f66" fmla="*/ f54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59" y="f60"/>
              </a:cxn>
              <a:cxn ang="f34">
                <a:pos x="f61" y="f62"/>
              </a:cxn>
              <a:cxn ang="f34">
                <a:pos x="f63" y="f62"/>
              </a:cxn>
              <a:cxn ang="f34">
                <a:pos x="f64" y="f60"/>
              </a:cxn>
              <a:cxn ang="f34">
                <a:pos x="f64" y="f65"/>
              </a:cxn>
              <a:cxn ang="f34">
                <a:pos x="f63" y="f66"/>
              </a:cxn>
              <a:cxn ang="f34">
                <a:pos x="f61" y="f66"/>
              </a:cxn>
              <a:cxn ang="f34">
                <a:pos x="f59" y="f65"/>
              </a:cxn>
              <a:cxn ang="f34">
                <a:pos x="f59" y="f60"/>
              </a:cxn>
            </a:cxnLst>
            <a:rect l="f55" t="f58" r="f56" b="f57"/>
            <a:pathLst>
              <a:path w="7315746" h="722621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9046">
            <a:solidFill>
              <a:srgbClr val="FFFFFF"/>
            </a:solidFill>
            <a:prstDash val="solid"/>
          </a:ln>
          <a:scene3d>
            <a:camera prst="orthographicFront"/>
            <a:lightRig rig="threePt" dir="t"/>
          </a:scene3d>
          <a:sp3d>
            <a:bevelT w="127000" h="38100"/>
          </a:sp3d>
        </p:spPr>
        <p:txBody>
          <a:bodyPr vert="horz" wrap="square" lIns="103857" tIns="103857" rIns="103857" bIns="103857" anchor="ctr" anchorCtr="1" compatLnSpc="1"/>
          <a:lstStyle/>
          <a:p>
            <a:pPr marL="0" marR="0" lvl="0" indent="0" algn="ctr" defTabSz="800100" rtl="0" fontAlgn="auto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0" i="0" u="none" strike="noStrike" kern="1200" cap="none" spc="0" baseline="0" dirty="0">
                <a:solidFill>
                  <a:schemeClr val="bg2">
                    <a:lumMod val="25000"/>
                  </a:schemeClr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открытости и прозрачности бюджетного процесса в муниципальном </a:t>
            </a:r>
            <a:r>
              <a:rPr lang="ru-RU" sz="1400" b="0" i="0" u="none" strike="noStrike" kern="1200" cap="none" spc="0" baseline="0" dirty="0" smtClean="0">
                <a:solidFill>
                  <a:schemeClr val="bg2">
                    <a:lumMod val="25000"/>
                  </a:schemeClr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</a:t>
            </a:r>
            <a:endParaRPr lang="ru-RU" sz="1400" b="0" i="0" u="none" strike="noStrike" kern="1200" cap="none" spc="0" baseline="0" dirty="0">
              <a:solidFill>
                <a:schemeClr val="bg2">
                  <a:lumMod val="25000"/>
                </a:schemeClr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Соединительная линия уступом 30"/>
          <p:cNvCxnSpPr>
            <a:stCxn id="4" idx="3"/>
          </p:cNvCxnSpPr>
          <p:nvPr/>
        </p:nvCxnSpPr>
        <p:spPr>
          <a:xfrm flipH="1">
            <a:off x="2267740" y="2091390"/>
            <a:ext cx="1980492" cy="689600"/>
          </a:xfrm>
          <a:prstGeom prst="straightConnector1">
            <a:avLst/>
          </a:prstGeom>
          <a:noFill/>
          <a:ln w="47621">
            <a:solidFill>
              <a:srgbClr val="9AB5E4"/>
            </a:solidFill>
            <a:prstDash val="solid"/>
            <a:tailEnd type="arrow"/>
          </a:ln>
          <a:effectLst>
            <a:outerShdw dist="38103" dir="16200000" algn="tl">
              <a:srgbClr val="000000">
                <a:alpha val="40000"/>
              </a:srgbClr>
            </a:outerShdw>
          </a:effectLst>
        </p:spPr>
      </p:cxnSp>
      <p:cxnSp>
        <p:nvCxnSpPr>
          <p:cNvPr id="9" name="Соединительная линия уступом 30"/>
          <p:cNvCxnSpPr>
            <a:stCxn id="5" idx="3"/>
          </p:cNvCxnSpPr>
          <p:nvPr/>
        </p:nvCxnSpPr>
        <p:spPr>
          <a:xfrm flipH="1">
            <a:off x="2915816" y="3356990"/>
            <a:ext cx="1332416" cy="144018"/>
          </a:xfrm>
          <a:prstGeom prst="straightConnector1">
            <a:avLst/>
          </a:prstGeom>
          <a:noFill/>
          <a:ln w="47621">
            <a:solidFill>
              <a:srgbClr val="9AB5E4"/>
            </a:solidFill>
            <a:prstDash val="solid"/>
            <a:tailEnd type="arrow"/>
          </a:ln>
          <a:effectLst>
            <a:outerShdw dist="38103" dir="16200000" algn="tl">
              <a:srgbClr val="000000">
                <a:alpha val="40000"/>
              </a:srgbClr>
            </a:outerShdw>
          </a:effectLst>
        </p:spPr>
      </p:cxnSp>
      <p:cxnSp>
        <p:nvCxnSpPr>
          <p:cNvPr id="10" name="Соединительная линия уступом 30"/>
          <p:cNvCxnSpPr>
            <a:stCxn id="6" idx="3"/>
          </p:cNvCxnSpPr>
          <p:nvPr/>
        </p:nvCxnSpPr>
        <p:spPr>
          <a:xfrm flipH="1">
            <a:off x="2915816" y="4617437"/>
            <a:ext cx="1332416" cy="0"/>
          </a:xfrm>
          <a:prstGeom prst="straightConnector1">
            <a:avLst/>
          </a:prstGeom>
          <a:noFill/>
          <a:ln w="47621">
            <a:solidFill>
              <a:srgbClr val="9AB5E4"/>
            </a:solidFill>
            <a:prstDash val="solid"/>
            <a:tailEnd type="arrow"/>
          </a:ln>
          <a:effectLst>
            <a:outerShdw dist="38103" dir="16200000" algn="tl">
              <a:srgbClr val="000000">
                <a:alpha val="40000"/>
              </a:srgbClr>
            </a:outerShdw>
          </a:effectLst>
        </p:spPr>
      </p:cxnSp>
      <p:cxnSp>
        <p:nvCxnSpPr>
          <p:cNvPr id="11" name="Соединительная линия уступом 30"/>
          <p:cNvCxnSpPr>
            <a:stCxn id="7" idx="3"/>
          </p:cNvCxnSpPr>
          <p:nvPr/>
        </p:nvCxnSpPr>
        <p:spPr>
          <a:xfrm flipH="1" flipV="1">
            <a:off x="2267740" y="5327938"/>
            <a:ext cx="1980492" cy="575999"/>
          </a:xfrm>
          <a:prstGeom prst="straightConnector1">
            <a:avLst/>
          </a:prstGeom>
          <a:noFill/>
          <a:ln w="47621">
            <a:solidFill>
              <a:srgbClr val="9AB5E4"/>
            </a:solidFill>
            <a:prstDash val="solid"/>
            <a:tailEnd type="arrow"/>
          </a:ln>
          <a:effectLst>
            <a:outerShdw dist="38103" dir="16200000" algn="tl">
              <a:srgbClr val="000000">
                <a:alpha val="40000"/>
              </a:srgbClr>
            </a:outerShdw>
          </a:effectLst>
        </p:spPr>
      </p:cxnSp>
      <p:sp>
        <p:nvSpPr>
          <p:cNvPr id="12" name="TextBox 12"/>
          <p:cNvSpPr txBox="1"/>
          <p:nvPr/>
        </p:nvSpPr>
        <p:spPr>
          <a:xfrm>
            <a:off x="1260443" y="2091390"/>
            <a:ext cx="718466" cy="36933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u="none" strike="noStrike" kern="1200" cap="none" spc="0" baseline="0" dirty="0">
                <a:solidFill>
                  <a:schemeClr val="bg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</a:p>
        </p:txBody>
      </p:sp>
      <p:sp>
        <p:nvSpPr>
          <p:cNvPr id="14" name="Правая фигурная скобка 13"/>
          <p:cNvSpPr/>
          <p:nvPr/>
        </p:nvSpPr>
        <p:spPr>
          <a:xfrm>
            <a:off x="8265832" y="1515327"/>
            <a:ext cx="278855" cy="5008415"/>
          </a:xfrm>
          <a:prstGeom prst="rightBrace">
            <a:avLst/>
          </a:prstGeom>
          <a:ln w="66675"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5715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683568" y="404664"/>
            <a:ext cx="8659813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Основные направления бюджетной и налоговой политики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 2020-2022 годы </a:t>
            </a:r>
          </a:p>
        </p:txBody>
      </p:sp>
    </p:spTree>
    <p:extLst>
      <p:ext uri="{BB962C8B-B14F-4D97-AF65-F5344CB8AC3E}">
        <p14:creationId xmlns:p14="http://schemas.microsoft.com/office/powerpoint/2010/main" xmlns="" val="684068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Effect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Effect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Effect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Effect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2" grpId="0"/>
      <p:bldP spid="14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4294967295"/>
          </p:nvPr>
        </p:nvSpPr>
        <p:spPr>
          <a:xfrm>
            <a:off x="228600" y="1600200"/>
            <a:ext cx="4919464" cy="4925144"/>
          </a:xfrm>
          <a:prstGeom prst="rect">
            <a:avLst/>
          </a:prstGeom>
        </p:spPr>
        <p:txBody>
          <a:bodyPr>
            <a:noAutofit/>
          </a:bodyPr>
          <a:lstStyle/>
          <a:p>
            <a:pPr marL="609600" indent="-609600" eaLnBrk="1" hangingPunct="1">
              <a:spcBef>
                <a:spcPct val="0"/>
              </a:spcBef>
              <a:buFontTx/>
              <a:buNone/>
            </a:pP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  <a:ea typeface="Arial Unicode MS" pitchFamily="34" charset="-128"/>
                <a:cs typeface="Times New Roman" panose="02020603050405020304" pitchFamily="18" charset="0"/>
              </a:rPr>
              <a:t>Бюджет </a:t>
            </a:r>
            <a:r>
              <a:rPr lang="ru-RU" sz="2200" b="1" dirty="0" err="1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  <a:ea typeface="Arial Unicode MS" pitchFamily="34" charset="-128"/>
                <a:cs typeface="Times New Roman" panose="02020603050405020304" pitchFamily="18" charset="0"/>
              </a:rPr>
              <a:t>Окуловского</a:t>
            </a:r>
            <a:endParaRPr lang="ru-RU" sz="2200" b="1" dirty="0">
              <a:solidFill>
                <a:schemeClr val="accent5">
                  <a:lumMod val="75000"/>
                </a:schemeClr>
              </a:solidFill>
              <a:latin typeface="Bookman Old Style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marL="609600" indent="-609600" eaLnBrk="1" hangingPunct="1">
              <a:spcBef>
                <a:spcPct val="0"/>
              </a:spcBef>
              <a:buFontTx/>
              <a:buNone/>
            </a:pP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  <a:ea typeface="Arial Unicode MS" pitchFamily="34" charset="-128"/>
                <a:cs typeface="Times New Roman" panose="02020603050405020304" pitchFamily="18" charset="0"/>
              </a:rPr>
              <a:t>городского поселения – это </a:t>
            </a:r>
          </a:p>
          <a:p>
            <a:pPr marL="609600" indent="-609600" eaLnBrk="1" hangingPunct="1">
              <a:spcBef>
                <a:spcPct val="0"/>
              </a:spcBef>
              <a:buFontTx/>
              <a:buNone/>
            </a:pP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  <a:ea typeface="Arial Unicode MS" pitchFamily="34" charset="-128"/>
                <a:cs typeface="Times New Roman" panose="02020603050405020304" pitchFamily="18" charset="0"/>
              </a:rPr>
              <a:t>денежный фонд </a:t>
            </a:r>
          </a:p>
          <a:p>
            <a:pPr marL="609600" indent="-609600" eaLnBrk="1" hangingPunct="1">
              <a:spcBef>
                <a:spcPct val="0"/>
              </a:spcBef>
              <a:buFontTx/>
              <a:buNone/>
            </a:pP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  <a:ea typeface="Arial Unicode MS" pitchFamily="34" charset="-128"/>
                <a:cs typeface="Times New Roman" panose="02020603050405020304" pitchFamily="18" charset="0"/>
              </a:rPr>
              <a:t>муниципального образования, </a:t>
            </a:r>
          </a:p>
          <a:p>
            <a:pPr marL="609600" indent="-609600" eaLnBrk="1" hangingPunct="1">
              <a:spcBef>
                <a:spcPct val="0"/>
              </a:spcBef>
              <a:buFontTx/>
              <a:buNone/>
            </a:pP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  <a:ea typeface="Arial Unicode MS" pitchFamily="34" charset="-128"/>
                <a:cs typeface="Times New Roman" panose="02020603050405020304" pitchFamily="18" charset="0"/>
              </a:rPr>
              <a:t>предназначенный для </a:t>
            </a:r>
          </a:p>
          <a:p>
            <a:pPr marL="609600" indent="-609600" eaLnBrk="1" hangingPunct="1">
              <a:spcBef>
                <a:spcPct val="0"/>
              </a:spcBef>
              <a:buFontTx/>
              <a:buNone/>
            </a:pP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  <a:ea typeface="Arial Unicode MS" pitchFamily="34" charset="-128"/>
                <a:cs typeface="Times New Roman" panose="02020603050405020304" pitchFamily="18" charset="0"/>
              </a:rPr>
              <a:t>финансового обеспечения его </a:t>
            </a:r>
          </a:p>
          <a:p>
            <a:pPr marL="609600" indent="-609600" eaLnBrk="1" hangingPunct="1">
              <a:spcBef>
                <a:spcPct val="0"/>
              </a:spcBef>
              <a:buFontTx/>
              <a:buNone/>
            </a:pP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  <a:ea typeface="Arial Unicode MS" pitchFamily="34" charset="-128"/>
                <a:cs typeface="Times New Roman" panose="02020603050405020304" pitchFamily="18" charset="0"/>
              </a:rPr>
              <a:t>задач и функций. Другими </a:t>
            </a:r>
          </a:p>
          <a:p>
            <a:pPr marL="609600" indent="-609600" eaLnBrk="1" hangingPunct="1">
              <a:spcBef>
                <a:spcPct val="0"/>
              </a:spcBef>
              <a:buFontTx/>
              <a:buNone/>
            </a:pP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  <a:ea typeface="Arial Unicode MS" pitchFamily="34" charset="-128"/>
                <a:cs typeface="Times New Roman" panose="02020603050405020304" pitchFamily="18" charset="0"/>
              </a:rPr>
              <a:t>слова – это план доходов и </a:t>
            </a:r>
          </a:p>
          <a:p>
            <a:pPr marL="609600" indent="-609600" eaLnBrk="1" hangingPunct="1">
              <a:spcBef>
                <a:spcPct val="0"/>
              </a:spcBef>
              <a:buFontTx/>
              <a:buNone/>
            </a:pP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  <a:ea typeface="Arial Unicode MS" pitchFamily="34" charset="-128"/>
                <a:cs typeface="Times New Roman" panose="02020603050405020304" pitchFamily="18" charset="0"/>
              </a:rPr>
              <a:t>расходов на очередной </a:t>
            </a:r>
          </a:p>
          <a:p>
            <a:pPr marL="609600" indent="-609600" eaLnBrk="1" hangingPunct="1">
              <a:spcBef>
                <a:spcPct val="0"/>
              </a:spcBef>
              <a:buFontTx/>
              <a:buNone/>
            </a:pP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  <a:ea typeface="Arial Unicode MS" pitchFamily="34" charset="-128"/>
                <a:cs typeface="Times New Roman" panose="02020603050405020304" pitchFamily="18" charset="0"/>
              </a:rPr>
              <a:t>финансовый год и плановый </a:t>
            </a:r>
          </a:p>
          <a:p>
            <a:pPr marL="609600" indent="-609600" eaLnBrk="1" hangingPunct="1">
              <a:spcBef>
                <a:spcPct val="0"/>
              </a:spcBef>
              <a:buFontTx/>
              <a:buNone/>
            </a:pP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  <a:ea typeface="Arial Unicode MS" pitchFamily="34" charset="-128"/>
                <a:cs typeface="Times New Roman" panose="02020603050405020304" pitchFamily="18" charset="0"/>
              </a:rPr>
              <a:t>период.</a:t>
            </a:r>
          </a:p>
          <a:p>
            <a:pPr marL="0" indent="0" eaLnBrk="1" hangingPunct="1">
              <a:buFontTx/>
              <a:buNone/>
            </a:pPr>
            <a:endParaRPr lang="ru-RU" sz="16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220072" y="1556792"/>
            <a:ext cx="3273152" cy="4320480"/>
          </a:xfrm>
          <a:prstGeom prst="rect">
            <a:avLst/>
          </a:prstGeom>
          <a:ln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654354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vert="horz" wrap="none" lIns="91440" tIns="45720" rIns="91440" bIns="45720" anchor="t" anchorCtr="0" compatLnSpc="1">
        <a:spAutoFit/>
      </a:bodyPr>
      <a:lstStyle>
        <a:defPPr marL="0" marR="0" indent="0" defTabSz="914400" rtl="0" fontAlgn="auto" hangingPunct="1">
          <a:lnSpc>
            <a:spcPct val="100000"/>
          </a:lnSpc>
          <a:spcBef>
            <a:spcPts val="0"/>
          </a:spcBef>
          <a:spcAft>
            <a:spcPts val="0"/>
          </a:spcAft>
          <a:buNone/>
          <a:tabLst/>
          <a:defRPr sz="1100" b="1" i="0" u="none" strike="noStrike" kern="0" cap="none" spc="0" baseline="0" dirty="0">
            <a:solidFill>
              <a:srgbClr val="8064A2"/>
            </a:solidFill>
            <a:uFillTx/>
            <a:latin typeface="Calibri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noFill/>
        </a:ln>
      </a:spPr>
      <a:bodyPr anchor="ctr"/>
      <a:lstStyle>
        <a:defPPr algn="ctr">
          <a:defRPr sz="2000" b="1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Поток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4819</TotalTime>
  <Words>1915</Words>
  <Application>Microsoft Office PowerPoint</Application>
  <PresentationFormat>Экран (4:3)</PresentationFormat>
  <Paragraphs>529</Paragraphs>
  <Slides>32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Тема3</vt:lpstr>
      <vt:lpstr>Специальное оформление</vt:lpstr>
      <vt:lpstr>Тема2</vt:lpstr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    Жители Окуловского городского поселения принимают участие в обсуждении проекта бюджета муниципального образования в ходе публичных слушаний по проекту бюджета городского поселения.   Публичные слушания проводятся посредством размещения проекта бюджета Окуловского городского поселения на официальном сайте Окуловского муниципального района в сети «Интернет», в бюллетене «Официальный вестник Окуловского муниципального района» и рассмотрения поступивших предложений. </vt:lpstr>
      <vt:lpstr>Задачи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Расходы бюджета по отраслям в 2020 году, %</vt:lpstr>
      <vt:lpstr>Слайд 22</vt:lpstr>
      <vt:lpstr>ДОЛЯ МУНИЦИПАЛЬНЫХ ПРОГРАММ ГОРОДСКОГО ПОСЕЛЕНИЯ В ОБЩЕМ ОБЪЁМЕ РАСХОДОВ МЕСТНОГО БЮДЖЕТА В 2020 ГОДУ, тыс. рублей</vt:lpstr>
      <vt:lpstr>Слайд 24</vt:lpstr>
      <vt:lpstr>Слайд 25</vt:lpstr>
      <vt:lpstr>Слайд 26</vt:lpstr>
      <vt:lpstr>Слайд 27</vt:lpstr>
      <vt:lpstr>Основные понятия</vt:lpstr>
      <vt:lpstr>Межбюджетные трансферты – основной вид безвозмездных перечислений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Админ</dc:creator>
  <cp:lastModifiedBy>Надежда Никифорова</cp:lastModifiedBy>
  <cp:revision>421</cp:revision>
  <dcterms:modified xsi:type="dcterms:W3CDTF">2019-11-12T07:34:50Z</dcterms:modified>
</cp:coreProperties>
</file>